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0" r:id="rId2"/>
    <p:sldId id="259" r:id="rId3"/>
    <p:sldId id="298" r:id="rId4"/>
    <p:sldId id="297" r:id="rId5"/>
    <p:sldId id="277" r:id="rId6"/>
    <p:sldId id="305" r:id="rId7"/>
    <p:sldId id="273" r:id="rId8"/>
    <p:sldId id="279" r:id="rId9"/>
    <p:sldId id="296" r:id="rId10"/>
    <p:sldId id="271" r:id="rId11"/>
    <p:sldId id="290" r:id="rId12"/>
    <p:sldId id="272" r:id="rId13"/>
    <p:sldId id="276" r:id="rId14"/>
    <p:sldId id="306" r:id="rId15"/>
    <p:sldId id="281" r:id="rId16"/>
    <p:sldId id="282" r:id="rId17"/>
    <p:sldId id="291" r:id="rId18"/>
    <p:sldId id="292" r:id="rId19"/>
    <p:sldId id="293" r:id="rId20"/>
    <p:sldId id="295" r:id="rId21"/>
    <p:sldId id="283" r:id="rId22"/>
    <p:sldId id="307" r:id="rId23"/>
    <p:sldId id="266" r:id="rId24"/>
    <p:sldId id="314" r:id="rId25"/>
    <p:sldId id="315" r:id="rId2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15A299"/>
    <a:srgbClr val="2381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843"/>
    <p:restoredTop sz="95928" autoAdjust="0"/>
  </p:normalViewPr>
  <p:slideViewPr>
    <p:cSldViewPr>
      <p:cViewPr varScale="1">
        <p:scale>
          <a:sx n="115" d="100"/>
          <a:sy n="115" d="100"/>
        </p:scale>
        <p:origin x="45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B200F8-B341-46E0-A665-0E70A0483E8D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7717A7F1-2771-4812-90E4-51A1C7CB28C6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2400" dirty="0"/>
            <a:t>İyilik Hali</a:t>
          </a:r>
        </a:p>
      </dgm:t>
    </dgm:pt>
    <dgm:pt modelId="{BD0A145D-91B2-4B15-99E0-D4E511745F00}" type="parTrans" cxnId="{BD518E1E-F5A2-4DBC-9515-3099A285BD5C}">
      <dgm:prSet/>
      <dgm:spPr/>
      <dgm:t>
        <a:bodyPr/>
        <a:lstStyle/>
        <a:p>
          <a:endParaRPr lang="tr-TR"/>
        </a:p>
      </dgm:t>
    </dgm:pt>
    <dgm:pt modelId="{50377821-97EC-422A-BA0B-4FC9B1D03A9E}" type="sibTrans" cxnId="{BD518E1E-F5A2-4DBC-9515-3099A285BD5C}">
      <dgm:prSet/>
      <dgm:spPr/>
      <dgm:t>
        <a:bodyPr/>
        <a:lstStyle/>
        <a:p>
          <a:endParaRPr lang="tr-TR"/>
        </a:p>
      </dgm:t>
    </dgm:pt>
    <dgm:pt modelId="{31AB1844-8BD6-4E12-8C9D-EB0D0C5E64D2}">
      <dgm:prSet phldrT="[Text]"/>
      <dgm:spPr/>
      <dgm:t>
        <a:bodyPr/>
        <a:lstStyle/>
        <a:p>
          <a:r>
            <a:rPr lang="tr-TR" dirty="0"/>
            <a:t>Hasta</a:t>
          </a:r>
        </a:p>
      </dgm:t>
    </dgm:pt>
    <dgm:pt modelId="{B9B59ECB-2770-496E-94F2-F547C5794C6D}" type="parTrans" cxnId="{2142006B-F92C-4585-978B-A1478254E969}">
      <dgm:prSet/>
      <dgm:spPr/>
      <dgm:t>
        <a:bodyPr/>
        <a:lstStyle/>
        <a:p>
          <a:endParaRPr lang="tr-TR"/>
        </a:p>
      </dgm:t>
    </dgm:pt>
    <dgm:pt modelId="{AE8BEFDF-E32B-4924-9E36-78FE925371FF}" type="sibTrans" cxnId="{2142006B-F92C-4585-978B-A1478254E969}">
      <dgm:prSet/>
      <dgm:spPr/>
      <dgm:t>
        <a:bodyPr/>
        <a:lstStyle/>
        <a:p>
          <a:endParaRPr lang="tr-TR"/>
        </a:p>
      </dgm:t>
    </dgm:pt>
    <dgm:pt modelId="{C54E509C-A762-45F6-B119-4D2BE6F1CCCB}">
      <dgm:prSet phldrT="[Text]"/>
      <dgm:spPr/>
      <dgm:t>
        <a:bodyPr/>
        <a:lstStyle/>
        <a:p>
          <a:r>
            <a:rPr lang="tr-TR" dirty="0"/>
            <a:t>SMM</a:t>
          </a:r>
        </a:p>
      </dgm:t>
    </dgm:pt>
    <dgm:pt modelId="{86565EA1-0A0E-4CC5-9D35-F255929AE152}" type="parTrans" cxnId="{1D986F1B-66C3-4CE1-8393-E214E5771D69}">
      <dgm:prSet/>
      <dgm:spPr/>
      <dgm:t>
        <a:bodyPr/>
        <a:lstStyle/>
        <a:p>
          <a:endParaRPr lang="tr-TR"/>
        </a:p>
      </dgm:t>
    </dgm:pt>
    <dgm:pt modelId="{37448A89-53C7-494C-9459-790906E58BBB}" type="sibTrans" cxnId="{1D986F1B-66C3-4CE1-8393-E214E5771D69}">
      <dgm:prSet/>
      <dgm:spPr/>
      <dgm:t>
        <a:bodyPr/>
        <a:lstStyle/>
        <a:p>
          <a:endParaRPr lang="tr-TR"/>
        </a:p>
      </dgm:t>
    </dgm:pt>
    <dgm:pt modelId="{2974DC37-DBCF-40DA-98C0-7689210CA3BA}">
      <dgm:prSet phldrT="[Text]"/>
      <dgm:spPr/>
      <dgm:t>
        <a:bodyPr/>
        <a:lstStyle/>
        <a:p>
          <a:r>
            <a:rPr lang="tr-TR" dirty="0"/>
            <a:t>Hasta Yakını</a:t>
          </a:r>
        </a:p>
        <a:p>
          <a:endParaRPr lang="tr-TR" dirty="0"/>
        </a:p>
      </dgm:t>
    </dgm:pt>
    <dgm:pt modelId="{1AFF10D1-6FBA-4558-BAFC-74201B089081}" type="parTrans" cxnId="{0042C4FD-2267-4E3A-BB0B-93DCEB3A36BD}">
      <dgm:prSet/>
      <dgm:spPr/>
      <dgm:t>
        <a:bodyPr/>
        <a:lstStyle/>
        <a:p>
          <a:endParaRPr lang="tr-TR"/>
        </a:p>
      </dgm:t>
    </dgm:pt>
    <dgm:pt modelId="{F3439C67-6BD7-48DF-9BDA-C744984E22F9}" type="sibTrans" cxnId="{0042C4FD-2267-4E3A-BB0B-93DCEB3A36BD}">
      <dgm:prSet/>
      <dgm:spPr/>
      <dgm:t>
        <a:bodyPr/>
        <a:lstStyle/>
        <a:p>
          <a:endParaRPr lang="tr-TR"/>
        </a:p>
      </dgm:t>
    </dgm:pt>
    <dgm:pt modelId="{1EC5277E-D987-4768-9B4B-8A0A3DFD8274}" type="pres">
      <dgm:prSet presAssocID="{62B200F8-B341-46E0-A665-0E70A0483E8D}" presName="composite" presStyleCnt="0">
        <dgm:presLayoutVars>
          <dgm:chMax val="1"/>
          <dgm:dir/>
          <dgm:resizeHandles val="exact"/>
        </dgm:presLayoutVars>
      </dgm:prSet>
      <dgm:spPr/>
    </dgm:pt>
    <dgm:pt modelId="{0C179937-63E0-4D58-8C5C-9EDAA8F902AF}" type="pres">
      <dgm:prSet presAssocID="{62B200F8-B341-46E0-A665-0E70A0483E8D}" presName="radial" presStyleCnt="0">
        <dgm:presLayoutVars>
          <dgm:animLvl val="ctr"/>
        </dgm:presLayoutVars>
      </dgm:prSet>
      <dgm:spPr/>
    </dgm:pt>
    <dgm:pt modelId="{B11BF911-F121-4F9B-90A5-507CD8A40C0E}" type="pres">
      <dgm:prSet presAssocID="{7717A7F1-2771-4812-90E4-51A1C7CB28C6}" presName="centerShape" presStyleLbl="vennNode1" presStyleIdx="0" presStyleCnt="4"/>
      <dgm:spPr/>
    </dgm:pt>
    <dgm:pt modelId="{2D39BD65-E7E1-446D-8070-F18E02805B2A}" type="pres">
      <dgm:prSet presAssocID="{31AB1844-8BD6-4E12-8C9D-EB0D0C5E64D2}" presName="node" presStyleLbl="vennNode1" presStyleIdx="1" presStyleCnt="4">
        <dgm:presLayoutVars>
          <dgm:bulletEnabled val="1"/>
        </dgm:presLayoutVars>
      </dgm:prSet>
      <dgm:spPr/>
    </dgm:pt>
    <dgm:pt modelId="{00361949-EC59-4463-9C6A-C3945518223C}" type="pres">
      <dgm:prSet presAssocID="{C54E509C-A762-45F6-B119-4D2BE6F1CCCB}" presName="node" presStyleLbl="vennNode1" presStyleIdx="2" presStyleCnt="4">
        <dgm:presLayoutVars>
          <dgm:bulletEnabled val="1"/>
        </dgm:presLayoutVars>
      </dgm:prSet>
      <dgm:spPr/>
    </dgm:pt>
    <dgm:pt modelId="{2E7E1B2F-FD80-46C4-BEDB-58D5052CC362}" type="pres">
      <dgm:prSet presAssocID="{2974DC37-DBCF-40DA-98C0-7689210CA3BA}" presName="node" presStyleLbl="vennNode1" presStyleIdx="3" presStyleCnt="4" custScaleX="109379">
        <dgm:presLayoutVars>
          <dgm:bulletEnabled val="1"/>
        </dgm:presLayoutVars>
      </dgm:prSet>
      <dgm:spPr/>
    </dgm:pt>
  </dgm:ptLst>
  <dgm:cxnLst>
    <dgm:cxn modelId="{1D986F1B-66C3-4CE1-8393-E214E5771D69}" srcId="{7717A7F1-2771-4812-90E4-51A1C7CB28C6}" destId="{C54E509C-A762-45F6-B119-4D2BE6F1CCCB}" srcOrd="1" destOrd="0" parTransId="{86565EA1-0A0E-4CC5-9D35-F255929AE152}" sibTransId="{37448A89-53C7-494C-9459-790906E58BBB}"/>
    <dgm:cxn modelId="{BD518E1E-F5A2-4DBC-9515-3099A285BD5C}" srcId="{62B200F8-B341-46E0-A665-0E70A0483E8D}" destId="{7717A7F1-2771-4812-90E4-51A1C7CB28C6}" srcOrd="0" destOrd="0" parTransId="{BD0A145D-91B2-4B15-99E0-D4E511745F00}" sibTransId="{50377821-97EC-422A-BA0B-4FC9B1D03A9E}"/>
    <dgm:cxn modelId="{FC931320-08B2-43D2-8215-88C78E07E977}" type="presOf" srcId="{62B200F8-B341-46E0-A665-0E70A0483E8D}" destId="{1EC5277E-D987-4768-9B4B-8A0A3DFD8274}" srcOrd="0" destOrd="0" presId="urn:microsoft.com/office/officeart/2005/8/layout/radial3"/>
    <dgm:cxn modelId="{6BE4CE4C-E51C-4554-B1FC-C3AC7E54611B}" type="presOf" srcId="{31AB1844-8BD6-4E12-8C9D-EB0D0C5E64D2}" destId="{2D39BD65-E7E1-446D-8070-F18E02805B2A}" srcOrd="0" destOrd="0" presId="urn:microsoft.com/office/officeart/2005/8/layout/radial3"/>
    <dgm:cxn modelId="{270ECE4F-B91D-400A-AEB3-945EFDE0E15D}" type="presOf" srcId="{7717A7F1-2771-4812-90E4-51A1C7CB28C6}" destId="{B11BF911-F121-4F9B-90A5-507CD8A40C0E}" srcOrd="0" destOrd="0" presId="urn:microsoft.com/office/officeart/2005/8/layout/radial3"/>
    <dgm:cxn modelId="{2142006B-F92C-4585-978B-A1478254E969}" srcId="{7717A7F1-2771-4812-90E4-51A1C7CB28C6}" destId="{31AB1844-8BD6-4E12-8C9D-EB0D0C5E64D2}" srcOrd="0" destOrd="0" parTransId="{B9B59ECB-2770-496E-94F2-F547C5794C6D}" sibTransId="{AE8BEFDF-E32B-4924-9E36-78FE925371FF}"/>
    <dgm:cxn modelId="{7B083A81-3640-4E98-A79E-CF20AA746780}" type="presOf" srcId="{2974DC37-DBCF-40DA-98C0-7689210CA3BA}" destId="{2E7E1B2F-FD80-46C4-BEDB-58D5052CC362}" srcOrd="0" destOrd="0" presId="urn:microsoft.com/office/officeart/2005/8/layout/radial3"/>
    <dgm:cxn modelId="{5A3237FC-0FDA-40C2-BB01-3227313EB0EA}" type="presOf" srcId="{C54E509C-A762-45F6-B119-4D2BE6F1CCCB}" destId="{00361949-EC59-4463-9C6A-C3945518223C}" srcOrd="0" destOrd="0" presId="urn:microsoft.com/office/officeart/2005/8/layout/radial3"/>
    <dgm:cxn modelId="{0042C4FD-2267-4E3A-BB0B-93DCEB3A36BD}" srcId="{7717A7F1-2771-4812-90E4-51A1C7CB28C6}" destId="{2974DC37-DBCF-40DA-98C0-7689210CA3BA}" srcOrd="2" destOrd="0" parTransId="{1AFF10D1-6FBA-4558-BAFC-74201B089081}" sibTransId="{F3439C67-6BD7-48DF-9BDA-C744984E22F9}"/>
    <dgm:cxn modelId="{C751BB98-2416-4122-BBDE-96FA0D8410FF}" type="presParOf" srcId="{1EC5277E-D987-4768-9B4B-8A0A3DFD8274}" destId="{0C179937-63E0-4D58-8C5C-9EDAA8F902AF}" srcOrd="0" destOrd="0" presId="urn:microsoft.com/office/officeart/2005/8/layout/radial3"/>
    <dgm:cxn modelId="{09B454DC-9900-44A7-AD28-92F1363F127F}" type="presParOf" srcId="{0C179937-63E0-4D58-8C5C-9EDAA8F902AF}" destId="{B11BF911-F121-4F9B-90A5-507CD8A40C0E}" srcOrd="0" destOrd="0" presId="urn:microsoft.com/office/officeart/2005/8/layout/radial3"/>
    <dgm:cxn modelId="{E3CD7E6B-4EC3-434F-BCFB-EA2C00589AED}" type="presParOf" srcId="{0C179937-63E0-4D58-8C5C-9EDAA8F902AF}" destId="{2D39BD65-E7E1-446D-8070-F18E02805B2A}" srcOrd="1" destOrd="0" presId="urn:microsoft.com/office/officeart/2005/8/layout/radial3"/>
    <dgm:cxn modelId="{54C87E84-6ABB-4D2E-9E93-4B8B8D948286}" type="presParOf" srcId="{0C179937-63E0-4D58-8C5C-9EDAA8F902AF}" destId="{00361949-EC59-4463-9C6A-C3945518223C}" srcOrd="2" destOrd="0" presId="urn:microsoft.com/office/officeart/2005/8/layout/radial3"/>
    <dgm:cxn modelId="{75E86897-F5B5-46CE-B483-E7B8DDDBA0C9}" type="presParOf" srcId="{0C179937-63E0-4D58-8C5C-9EDAA8F902AF}" destId="{2E7E1B2F-FD80-46C4-BEDB-58D5052CC362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1BF911-F121-4F9B-90A5-507CD8A40C0E}">
      <dsp:nvSpPr>
        <dsp:cNvPr id="0" name=""/>
        <dsp:cNvSpPr/>
      </dsp:nvSpPr>
      <dsp:spPr>
        <a:xfrm>
          <a:off x="664337" y="832267"/>
          <a:ext cx="1746118" cy="1746118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İyilik Hali</a:t>
          </a:r>
        </a:p>
      </dsp:txBody>
      <dsp:txXfrm>
        <a:off x="920050" y="1087980"/>
        <a:ext cx="1234692" cy="1234692"/>
      </dsp:txXfrm>
    </dsp:sp>
    <dsp:sp modelId="{2D39BD65-E7E1-446D-8070-F18E02805B2A}">
      <dsp:nvSpPr>
        <dsp:cNvPr id="0" name=""/>
        <dsp:cNvSpPr/>
      </dsp:nvSpPr>
      <dsp:spPr>
        <a:xfrm>
          <a:off x="1100867" y="132784"/>
          <a:ext cx="873059" cy="873059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kern="1200" dirty="0"/>
            <a:t>Hasta</a:t>
          </a:r>
        </a:p>
      </dsp:txBody>
      <dsp:txXfrm>
        <a:off x="1228724" y="260641"/>
        <a:ext cx="617345" cy="617345"/>
      </dsp:txXfrm>
    </dsp:sp>
    <dsp:sp modelId="{00361949-EC59-4463-9C6A-C3945518223C}">
      <dsp:nvSpPr>
        <dsp:cNvPr id="0" name=""/>
        <dsp:cNvSpPr/>
      </dsp:nvSpPr>
      <dsp:spPr>
        <a:xfrm>
          <a:off x="2084683" y="1836804"/>
          <a:ext cx="873059" cy="87305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kern="1200" dirty="0"/>
            <a:t>SMM</a:t>
          </a:r>
        </a:p>
      </dsp:txBody>
      <dsp:txXfrm>
        <a:off x="2212540" y="1964661"/>
        <a:ext cx="617345" cy="617345"/>
      </dsp:txXfrm>
    </dsp:sp>
    <dsp:sp modelId="{2E7E1B2F-FD80-46C4-BEDB-58D5052CC362}">
      <dsp:nvSpPr>
        <dsp:cNvPr id="0" name=""/>
        <dsp:cNvSpPr/>
      </dsp:nvSpPr>
      <dsp:spPr>
        <a:xfrm>
          <a:off x="76108" y="1836804"/>
          <a:ext cx="954943" cy="873059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kern="1200" dirty="0"/>
            <a:t>Hasta Yakını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200" kern="1200" dirty="0"/>
        </a:p>
      </dsp:txBody>
      <dsp:txXfrm>
        <a:off x="215956" y="1964661"/>
        <a:ext cx="675247" cy="6173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1A767E-7B28-461E-9C9B-471320E49043}" type="datetimeFigureOut">
              <a:rPr lang="tr-TR" smtClean="0"/>
              <a:t>31.07.2024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3CE846-0634-467A-8533-5F7C392E56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9797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3CE846-0634-467A-8533-5F7C392E5697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6592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3CE846-0634-467A-8533-5F7C392E5697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4363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CE846-0634-467A-8533-5F7C392E5697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0713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3CE846-0634-467A-8533-5F7C392E5697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3170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127 merkez kurulumu (</a:t>
            </a:r>
            <a:r>
              <a:rPr lang="tr-TR" dirty="0" err="1"/>
              <a:t>aktif+pasif</a:t>
            </a:r>
            <a:r>
              <a:rPr lang="tr-TR" dirty="0"/>
              <a:t>)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CE846-0634-467A-8533-5F7C392E5697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2289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E9DF2C-4F85-FE5B-346A-8AB974068B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02FCE8F9-F3A2-C3C4-C7B8-4E34C33175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751A04E7-C0BE-1C60-9F81-04B9D668D9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F643B79-9383-3CFC-3444-3B0C8CF030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3CE846-0634-467A-8533-5F7C392E5697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9259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CE846-0634-467A-8533-5F7C392E5697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6983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B07AF6-81BA-4CD1-AEFD-12EDE0F2B223}" type="datetimeFigureOut">
              <a:rPr lang="tr-TR" smtClean="0"/>
              <a:pPr/>
              <a:t>31.07.2024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141434-8364-48D4-8F02-53C3450E584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B07AF6-81BA-4CD1-AEFD-12EDE0F2B223}" type="datetimeFigureOut">
              <a:rPr lang="tr-TR" smtClean="0"/>
              <a:pPr/>
              <a:t>31.07.2024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141434-8364-48D4-8F02-53C3450E584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B07AF6-81BA-4CD1-AEFD-12EDE0F2B223}" type="datetimeFigureOut">
              <a:rPr lang="tr-TR" smtClean="0"/>
              <a:pPr/>
              <a:t>31.07.2024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141434-8364-48D4-8F02-53C3450E584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B07AF6-81BA-4CD1-AEFD-12EDE0F2B223}" type="datetimeFigureOut">
              <a:rPr lang="tr-TR" smtClean="0"/>
              <a:pPr/>
              <a:t>31.07.2024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141434-8364-48D4-8F02-53C3450E584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B07AF6-81BA-4CD1-AEFD-12EDE0F2B223}" type="datetimeFigureOut">
              <a:rPr lang="tr-TR" smtClean="0"/>
              <a:pPr/>
              <a:t>31.07.2024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141434-8364-48D4-8F02-53C3450E584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B07AF6-81BA-4CD1-AEFD-12EDE0F2B223}" type="datetimeFigureOut">
              <a:rPr lang="tr-TR" smtClean="0"/>
              <a:pPr/>
              <a:t>31.07.2024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141434-8364-48D4-8F02-53C3450E584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B07AF6-81BA-4CD1-AEFD-12EDE0F2B223}" type="datetimeFigureOut">
              <a:rPr lang="tr-TR" smtClean="0"/>
              <a:pPr/>
              <a:t>31.07.2024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141434-8364-48D4-8F02-53C3450E584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B07AF6-81BA-4CD1-AEFD-12EDE0F2B223}" type="datetimeFigureOut">
              <a:rPr lang="tr-TR" smtClean="0"/>
              <a:pPr/>
              <a:t>31.07.2024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141434-8364-48D4-8F02-53C3450E584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B07AF6-81BA-4CD1-AEFD-12EDE0F2B223}" type="datetimeFigureOut">
              <a:rPr lang="tr-TR" smtClean="0"/>
              <a:pPr/>
              <a:t>31.07.2024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141434-8364-48D4-8F02-53C3450E584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B07AF6-81BA-4CD1-AEFD-12EDE0F2B223}" type="datetimeFigureOut">
              <a:rPr lang="tr-TR" smtClean="0"/>
              <a:pPr/>
              <a:t>31.07.2024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141434-8364-48D4-8F02-53C3450E584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B07AF6-81BA-4CD1-AEFD-12EDE0F2B223}" type="datetimeFigureOut">
              <a:rPr lang="tr-TR" smtClean="0"/>
              <a:pPr/>
              <a:t>31.07.2024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141434-8364-48D4-8F02-53C3450E584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ird&#10;&#10;Description automatically generated">
            <a:extLst>
              <a:ext uri="{FF2B5EF4-FFF2-40B4-BE49-F238E27FC236}">
                <a16:creationId xmlns:a16="http://schemas.microsoft.com/office/drawing/2014/main" id="{3C36938B-DD01-CC42-B1A3-B5AFF0BE013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12" Type="http://schemas.openxmlformats.org/officeDocument/2006/relationships/image" Target="../media/image8.sv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7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6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openxmlformats.org/officeDocument/2006/relationships/slideLayout" Target="../slideLayouts/slideLayout2.xml"/><Relationship Id="rId3" Type="http://schemas.microsoft.com/office/2007/relationships/media" Target="../media/media2.wav"/><Relationship Id="rId7" Type="http://schemas.microsoft.com/office/2007/relationships/media" Target="../media/media4.wav"/><Relationship Id="rId12" Type="http://schemas.openxmlformats.org/officeDocument/2006/relationships/audio" Target="../media/media6.wav"/><Relationship Id="rId17" Type="http://schemas.openxmlformats.org/officeDocument/2006/relationships/image" Target="../media/image14.png"/><Relationship Id="rId2" Type="http://schemas.openxmlformats.org/officeDocument/2006/relationships/audio" Target="../media/media1.wav"/><Relationship Id="rId16" Type="http://schemas.openxmlformats.org/officeDocument/2006/relationships/image" Target="../media/image13.png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microsoft.com/office/2007/relationships/media" Target="../media/media6.wav"/><Relationship Id="rId5" Type="http://schemas.microsoft.com/office/2007/relationships/media" Target="../media/media3.wav"/><Relationship Id="rId15" Type="http://schemas.openxmlformats.org/officeDocument/2006/relationships/image" Target="../media/image12.tiff"/><Relationship Id="rId10" Type="http://schemas.openxmlformats.org/officeDocument/2006/relationships/audio" Target="../media/media5.wav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kişi, adam, iç mekan, genç içeren bir resim&#10;&#10;Açıklama otomatik olarak oluşturuldu">
            <a:extLst>
              <a:ext uri="{FF2B5EF4-FFF2-40B4-BE49-F238E27FC236}">
                <a16:creationId xmlns:a16="http://schemas.microsoft.com/office/drawing/2014/main" id="{C18CD058-2973-4291-87C0-D490F720E0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66"/>
            <a:ext cx="9144000" cy="6868891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90F9621D-DCC0-164D-B41A-463A38A7DC1F}"/>
              </a:ext>
            </a:extLst>
          </p:cNvPr>
          <p:cNvSpPr txBox="1"/>
          <p:nvPr/>
        </p:nvSpPr>
        <p:spPr>
          <a:xfrm rot="16200000">
            <a:off x="6503114" y="365812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0" i="0" dirty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EM-162990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893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647564" y="935595"/>
            <a:ext cx="78488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rgbClr val="2381C8"/>
                </a:solidFill>
                <a:latin typeface="Calibri" charset="-94"/>
                <a:ea typeface="Calibri" charset="-94"/>
                <a:cs typeface="Calibri" charset="-94"/>
              </a:rPr>
              <a:t>Nasıl çalışır?</a:t>
            </a:r>
            <a:endParaRPr lang="tr-TR" sz="1600" dirty="0">
              <a:solidFill>
                <a:srgbClr val="454545"/>
              </a:solidFill>
              <a:latin typeface="Helvetica" charset="-94"/>
            </a:endParaRPr>
          </a:p>
          <a:p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  <a:ea typeface="Calibri" charset="-94"/>
                <a:cs typeface="Calibri" charset="-94"/>
              </a:rPr>
              <a:t>Her merkeze (hastane, TRSM) Tedavi İş Birliği </a:t>
            </a:r>
            <a:r>
              <a:rPr lang="tr-T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  <a:ea typeface="Calibri" charset="-94"/>
                <a:cs typeface="Calibri" charset="-94"/>
              </a:rPr>
              <a:t>Portalı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  <a:ea typeface="Calibri" charset="-94"/>
                <a:cs typeface="Calibri" charset="-94"/>
              </a:rPr>
              <a:t> için özel bir link ve şifre verilir. 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charset="-94"/>
                <a:ea typeface="Calibri" charset="-94"/>
                <a:cs typeface="Calibri" charset="-94"/>
              </a:rPr>
              <a:t>Hekim/hemşire verilen şifre ile internete bağlı herhangi bir bilgisayardan </a:t>
            </a:r>
            <a:r>
              <a:rPr lang="tr-TR" sz="20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charset="-94"/>
                <a:ea typeface="Calibri" charset="-94"/>
                <a:cs typeface="Calibri" charset="-94"/>
              </a:rPr>
              <a:t>Portal’a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charset="-94"/>
                <a:ea typeface="Calibri" charset="-94"/>
                <a:cs typeface="Calibri" charset="-94"/>
              </a:rPr>
              <a:t> giriş yapabilir. </a:t>
            </a:r>
            <a:r>
              <a:rPr lang="tr-TR" sz="2000" dirty="0" err="1">
                <a:solidFill>
                  <a:srgbClr val="FF0000"/>
                </a:solidFill>
                <a:effectLst/>
                <a:latin typeface="Calibri" charset="-94"/>
                <a:ea typeface="Calibri" charset="-94"/>
                <a:cs typeface="Calibri" charset="-94"/>
              </a:rPr>
              <a:t>www.tedaviisbirligiportali.com</a:t>
            </a:r>
            <a:endParaRPr lang="tr-TR" sz="2000" dirty="0">
              <a:solidFill>
                <a:srgbClr val="FF0000"/>
              </a:solidFill>
              <a:effectLst/>
              <a:latin typeface="Calibri" charset="-94"/>
              <a:ea typeface="Calibri" charset="-94"/>
              <a:cs typeface="Calibri" charset="-94"/>
            </a:endParaRPr>
          </a:p>
        </p:txBody>
      </p:sp>
      <p:sp>
        <p:nvSpPr>
          <p:cNvPr id="5" name="Rounded Rectangle 3"/>
          <p:cNvSpPr/>
          <p:nvPr/>
        </p:nvSpPr>
        <p:spPr>
          <a:xfrm>
            <a:off x="1399813" y="2427054"/>
            <a:ext cx="6109350" cy="3555053"/>
          </a:xfrm>
          <a:prstGeom prst="roundRect">
            <a:avLst>
              <a:gd name="adj" fmla="val 5148"/>
            </a:avLst>
          </a:prstGeom>
          <a:solidFill>
            <a:srgbClr val="EAEAEA"/>
          </a:solidFill>
          <a:ln w="12700" cmpd="sng">
            <a:solidFill>
              <a:srgbClr val="15A2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CF8CF46D-CFE8-4A7F-80E4-390A41E22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837" y="2517096"/>
            <a:ext cx="5493648" cy="3405309"/>
          </a:xfrm>
          <a:prstGeom prst="rect">
            <a:avLst/>
          </a:prstGeom>
        </p:spPr>
      </p:pic>
      <p:sp>
        <p:nvSpPr>
          <p:cNvPr id="6" name="8 Metin kutusu">
            <a:extLst>
              <a:ext uri="{FF2B5EF4-FFF2-40B4-BE49-F238E27FC236}">
                <a16:creationId xmlns:a16="http://schemas.microsoft.com/office/drawing/2014/main" id="{5CBAEE69-18B8-4678-BA5A-248C8ACE9D11}"/>
              </a:ext>
            </a:extLst>
          </p:cNvPr>
          <p:cNvSpPr txBox="1"/>
          <p:nvPr/>
        </p:nvSpPr>
        <p:spPr>
          <a:xfrm>
            <a:off x="179512" y="6165304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  <a:ea typeface="Calibri" charset="-94"/>
                <a:cs typeface="Calibri" charset="-94"/>
              </a:rPr>
              <a:t>Portal </a:t>
            </a:r>
            <a:r>
              <a:rPr lang="tr-TR" dirty="0">
                <a:solidFill>
                  <a:srgbClr val="C00000"/>
                </a:solidFill>
                <a:latin typeface="Calibri" charset="-94"/>
                <a:ea typeface="Calibri" charset="-94"/>
                <a:cs typeface="Calibri" charset="-94"/>
              </a:rPr>
              <a:t>128 bit SSL </a:t>
            </a:r>
            <a:r>
              <a:rPr lang="tr-TR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  <a:ea typeface="Calibri" charset="-94"/>
                <a:cs typeface="Calibri" charset="-94"/>
              </a:rPr>
              <a:t>ile şifrelenmektedir.  SSL bankaların da kullandığı bir güvenlik yazılımıdır.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DA373BAA-3172-4053-A33A-287911F3903E}"/>
              </a:ext>
            </a:extLst>
          </p:cNvPr>
          <p:cNvSpPr/>
          <p:nvPr/>
        </p:nvSpPr>
        <p:spPr>
          <a:xfrm>
            <a:off x="3337545" y="5553965"/>
            <a:ext cx="2088232" cy="305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Düz Ok Bağlayıcısı 9">
            <a:extLst>
              <a:ext uri="{FF2B5EF4-FFF2-40B4-BE49-F238E27FC236}">
                <a16:creationId xmlns:a16="http://schemas.microsoft.com/office/drawing/2014/main" id="{03F5F8AA-3AE5-4CEA-9272-CEF8BE34ED16}"/>
              </a:ext>
            </a:extLst>
          </p:cNvPr>
          <p:cNvCxnSpPr>
            <a:stCxn id="3" idx="1"/>
          </p:cNvCxnSpPr>
          <p:nvPr/>
        </p:nvCxnSpPr>
        <p:spPr>
          <a:xfrm flipH="1">
            <a:off x="1634837" y="5706630"/>
            <a:ext cx="1702708" cy="4586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5869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CD7462CA-98BD-4A02-A88D-DA83E36E6B39}"/>
              </a:ext>
            </a:extLst>
          </p:cNvPr>
          <p:cNvSpPr txBox="1"/>
          <p:nvPr/>
        </p:nvSpPr>
        <p:spPr>
          <a:xfrm>
            <a:off x="5160875" y="2204864"/>
            <a:ext cx="3600400" cy="2953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800" b="1" dirty="0" err="1">
                <a:solidFill>
                  <a:srgbClr val="2381C8"/>
                </a:solidFill>
                <a:latin typeface="Calibri" charset="-94"/>
              </a:rPr>
              <a:t>Anasayfa</a:t>
            </a:r>
            <a:endParaRPr lang="tr-TR" sz="2800" b="1" dirty="0">
              <a:solidFill>
                <a:srgbClr val="2381C8"/>
              </a:solidFill>
              <a:latin typeface="Calibri" charset="-94"/>
            </a:endParaRPr>
          </a:p>
          <a:p>
            <a:pPr>
              <a:lnSpc>
                <a:spcPct val="150000"/>
              </a:lnSpc>
            </a:pPr>
            <a:endParaRPr lang="tr-TR" dirty="0"/>
          </a:p>
          <a:p>
            <a:pPr>
              <a:lnSpc>
                <a:spcPct val="150000"/>
              </a:lnSpc>
            </a:pPr>
            <a:r>
              <a:rPr lang="tr-T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Portal’a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 giriş yapılmasının ardından çıkan ekran merkezin </a:t>
            </a:r>
            <a:r>
              <a:rPr lang="tr-T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karnesi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 gibi bir özet durum göstergesi olarak düşünülebilir.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Calibri" charset="-94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33E97F6B-4D58-3142-7C0D-9BD54B0E8D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07" y="901369"/>
            <a:ext cx="4790894" cy="574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628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67544" y="923694"/>
            <a:ext cx="837823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rgbClr val="2381C8"/>
                </a:solidFill>
                <a:latin typeface="Calibri" charset="-94"/>
                <a:ea typeface="Calibri" charset="-94"/>
                <a:cs typeface="Calibri" charset="-94"/>
              </a:rPr>
              <a:t>Yeni Kayıt</a:t>
            </a:r>
            <a:endParaRPr lang="tr-TR" sz="1600" b="1" dirty="0">
              <a:solidFill>
                <a:srgbClr val="2381C8"/>
              </a:solidFill>
              <a:latin typeface="Calibri" charset="-94"/>
              <a:ea typeface="Calibri" charset="-94"/>
              <a:cs typeface="Calibri" charset="-94"/>
            </a:endParaRPr>
          </a:p>
          <a:p>
            <a:endParaRPr lang="tr-TR" sz="1600" dirty="0">
              <a:solidFill>
                <a:schemeClr val="tx1">
                  <a:lumMod val="65000"/>
                  <a:lumOff val="35000"/>
                </a:schemeClr>
              </a:solidFill>
              <a:latin typeface="Calibri" charset="-94"/>
              <a:ea typeface="Calibri" charset="-94"/>
              <a:cs typeface="Calibri" charset="-94"/>
            </a:endParaRPr>
          </a:p>
          <a:p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  <a:ea typeface="Calibri" charset="-94"/>
                <a:cs typeface="Calibri" charset="-94"/>
              </a:rPr>
              <a:t>H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charset="-94"/>
                <a:ea typeface="Calibri" charset="-94"/>
                <a:cs typeface="Calibri" charset="-94"/>
              </a:rPr>
              <a:t>ekim/hemşire, takibini yaptıkları hasta yakını için, portal üzerinden kayıt girerek ”randevu, enjeksiyon, terapi, aile eğitimi, kan tahlili” gibi hatırlatmaların hasta yakınının cep telefonuna sesli yanıt sistemi ile gönderilmesini sağlar.</a:t>
            </a:r>
          </a:p>
        </p:txBody>
      </p:sp>
      <p:sp>
        <p:nvSpPr>
          <p:cNvPr id="3" name="Rounded Rectangle 5"/>
          <p:cNvSpPr/>
          <p:nvPr/>
        </p:nvSpPr>
        <p:spPr>
          <a:xfrm>
            <a:off x="1475656" y="2710043"/>
            <a:ext cx="5616624" cy="3528392"/>
          </a:xfrm>
          <a:prstGeom prst="roundRect">
            <a:avLst>
              <a:gd name="adj" fmla="val 5148"/>
            </a:avLst>
          </a:prstGeom>
          <a:solidFill>
            <a:srgbClr val="EAEAEA"/>
          </a:solidFill>
          <a:ln w="12700" cmpd="sng">
            <a:solidFill>
              <a:srgbClr val="15A2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B62AB285-865B-4B6B-A951-7049B3242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2803577"/>
            <a:ext cx="5184576" cy="334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33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etin kutusu"/>
          <p:cNvSpPr txBox="1"/>
          <p:nvPr/>
        </p:nvSpPr>
        <p:spPr>
          <a:xfrm>
            <a:off x="611560" y="5583046"/>
            <a:ext cx="799288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2381C8"/>
                </a:solidFill>
                <a:latin typeface="Calibri" charset="-94"/>
              </a:rPr>
              <a:t>Yeni kayıt</a:t>
            </a:r>
          </a:p>
          <a:p>
            <a:r>
              <a:rPr lang="tr-T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  <a:ea typeface="Calibri" charset="-94"/>
                <a:cs typeface="Calibri" charset="-94"/>
              </a:rPr>
              <a:t>Portala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  <a:ea typeface="Calibri" charset="-94"/>
                <a:cs typeface="Calibri" charset="-94"/>
              </a:rPr>
              <a:t> hasta ismi </a:t>
            </a:r>
            <a:r>
              <a:rPr lang="tr-TR" sz="2000" b="1" dirty="0">
                <a:solidFill>
                  <a:srgbClr val="C00000"/>
                </a:solidFill>
                <a:latin typeface="Calibri" charset="-94"/>
                <a:ea typeface="Calibri" charset="-94"/>
                <a:cs typeface="Calibri" charset="-94"/>
              </a:rPr>
              <a:t>KAYDEDİLMEZ</a:t>
            </a:r>
            <a:r>
              <a:rPr lang="tr-T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  <a:ea typeface="Calibri" charset="-94"/>
                <a:cs typeface="Calibri" charset="-94"/>
              </a:rPr>
              <a:t>. </a:t>
            </a:r>
          </a:p>
          <a:p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  <a:ea typeface="Calibri" charset="-94"/>
                <a:cs typeface="Calibri" charset="-94"/>
              </a:rPr>
              <a:t>Hasta yakınının ismi ise </a:t>
            </a:r>
            <a:r>
              <a:rPr lang="tr-TR" sz="2000" b="1" dirty="0">
                <a:solidFill>
                  <a:srgbClr val="C00000"/>
                </a:solidFill>
                <a:latin typeface="Calibri" charset="-94"/>
                <a:ea typeface="Calibri" charset="-94"/>
                <a:cs typeface="Calibri" charset="-94"/>
              </a:rPr>
              <a:t>ŞİFRELİ 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  <a:ea typeface="Calibri" charset="-94"/>
                <a:cs typeface="Calibri" charset="-94"/>
              </a:rPr>
              <a:t>olarak kaydedilir.</a:t>
            </a:r>
          </a:p>
        </p:txBody>
      </p:sp>
      <p:sp>
        <p:nvSpPr>
          <p:cNvPr id="11" name="Rounded Rectangle 5"/>
          <p:cNvSpPr/>
          <p:nvPr/>
        </p:nvSpPr>
        <p:spPr>
          <a:xfrm>
            <a:off x="611560" y="1196752"/>
            <a:ext cx="7992888" cy="4248472"/>
          </a:xfrm>
          <a:prstGeom prst="roundRect">
            <a:avLst>
              <a:gd name="adj" fmla="val 5148"/>
            </a:avLst>
          </a:prstGeom>
          <a:solidFill>
            <a:srgbClr val="EAEAEA"/>
          </a:solidFill>
          <a:ln w="12700" cmpd="sng">
            <a:solidFill>
              <a:srgbClr val="15A2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9"/>
          <p:cNvSpPr/>
          <p:nvPr/>
        </p:nvSpPr>
        <p:spPr>
          <a:xfrm>
            <a:off x="4211960" y="1844824"/>
            <a:ext cx="3168352" cy="936104"/>
          </a:xfrm>
          <a:prstGeom prst="roundRect">
            <a:avLst>
              <a:gd name="adj" fmla="val 5148"/>
            </a:avLst>
          </a:prstGeom>
          <a:noFill/>
          <a:ln w="76200" cmpd="sng">
            <a:solidFill>
              <a:srgbClr val="FF66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94873E11-77EB-4FC2-8273-E046C65B9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826" y="1317905"/>
            <a:ext cx="7030355" cy="412731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86A3437-FFE1-454C-A446-96C5A79596B3}"/>
              </a:ext>
            </a:extLst>
          </p:cNvPr>
          <p:cNvSpPr/>
          <p:nvPr/>
        </p:nvSpPr>
        <p:spPr>
          <a:xfrm>
            <a:off x="5868144" y="1412776"/>
            <a:ext cx="2124236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Düz Ok Bağlayıcısı 6">
            <a:extLst>
              <a:ext uri="{FF2B5EF4-FFF2-40B4-BE49-F238E27FC236}">
                <a16:creationId xmlns:a16="http://schemas.microsoft.com/office/drawing/2014/main" id="{8E284F84-E0A1-401D-BD01-1D436F946A54}"/>
              </a:ext>
            </a:extLst>
          </p:cNvPr>
          <p:cNvCxnSpPr>
            <a:cxnSpLocks/>
          </p:cNvCxnSpPr>
          <p:nvPr/>
        </p:nvCxnSpPr>
        <p:spPr>
          <a:xfrm flipH="1">
            <a:off x="4319194" y="1988840"/>
            <a:ext cx="2280425" cy="4176464"/>
          </a:xfrm>
          <a:prstGeom prst="straightConnector1">
            <a:avLst/>
          </a:prstGeom>
          <a:ln w="22225" cap="flat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239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67544" y="923694"/>
            <a:ext cx="856895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rgbClr val="2381C8"/>
                </a:solidFill>
                <a:latin typeface="Calibri" charset="-94"/>
                <a:ea typeface="Calibri" charset="-94"/>
                <a:cs typeface="Calibri" charset="-94"/>
              </a:rPr>
              <a:t>Yeni Kayıt (Telefon numarasız)</a:t>
            </a:r>
            <a:endParaRPr lang="tr-TR" sz="1600" b="1" dirty="0">
              <a:solidFill>
                <a:srgbClr val="2381C8"/>
              </a:solidFill>
              <a:latin typeface="Calibri" charset="-94"/>
              <a:ea typeface="Calibri" charset="-94"/>
              <a:cs typeface="Calibri" charset="-94"/>
            </a:endParaRPr>
          </a:p>
          <a:p>
            <a:endParaRPr lang="tr-TR" sz="1600" dirty="0">
              <a:solidFill>
                <a:schemeClr val="tx1">
                  <a:lumMod val="65000"/>
                  <a:lumOff val="35000"/>
                </a:schemeClr>
              </a:solidFill>
              <a:latin typeface="Calibri" charset="-94"/>
              <a:ea typeface="Calibri" charset="-94"/>
              <a:cs typeface="Calibri" charset="-94"/>
            </a:endParaRPr>
          </a:p>
          <a:p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  <a:ea typeface="Calibri" charset="-94"/>
                <a:cs typeface="Calibri" charset="-94"/>
              </a:rPr>
              <a:t>H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charset="-94"/>
                <a:ea typeface="Calibri" charset="-94"/>
                <a:cs typeface="Calibri" charset="-94"/>
              </a:rPr>
              <a:t>ekim/hemşire, takibini yapmak istedikleri 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  <a:ea typeface="Calibri" charset="-94"/>
                <a:cs typeface="Calibri" charset="-94"/>
              </a:rPr>
              <a:t>ancak telefon bilgisi olmayan veya aranmak istemeyen 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charset="-94"/>
                <a:ea typeface="Calibri" charset="-94"/>
                <a:cs typeface="Calibri" charset="-94"/>
              </a:rPr>
              <a:t>hasta yakını için, kayıt 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  <a:ea typeface="Calibri" charset="-94"/>
                <a:cs typeface="Calibri" charset="-94"/>
              </a:rPr>
              <a:t>yaparken «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charset="-94"/>
                <a:ea typeface="Calibri" charset="-94"/>
                <a:cs typeface="Calibri" charset="-94"/>
              </a:rPr>
              <a:t>randevu, enjeksiyon, terapi, aile eğitimi, kan tahlili» gibi hatırlatmaların altındaki </a:t>
            </a:r>
            <a:r>
              <a:rPr lang="tr-TR" sz="2000" b="1" dirty="0">
                <a:solidFill>
                  <a:srgbClr val="FF0000"/>
                </a:solidFill>
                <a:effectLst/>
                <a:latin typeface="Calibri" charset="-94"/>
                <a:ea typeface="Calibri" charset="-94"/>
                <a:cs typeface="Calibri" charset="-94"/>
              </a:rPr>
              <a:t>«ARAMA YAPILMASIN» 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charset="-94"/>
                <a:ea typeface="Calibri" charset="-94"/>
                <a:cs typeface="Calibri" charset="-94"/>
              </a:rPr>
              <a:t>kutusunu işaretleyerek, takip yapabilir.</a:t>
            </a:r>
          </a:p>
        </p:txBody>
      </p:sp>
      <p:sp>
        <p:nvSpPr>
          <p:cNvPr id="3" name="Rounded Rectangle 5"/>
          <p:cNvSpPr/>
          <p:nvPr/>
        </p:nvSpPr>
        <p:spPr>
          <a:xfrm>
            <a:off x="1547664" y="2939150"/>
            <a:ext cx="5616624" cy="3528392"/>
          </a:xfrm>
          <a:prstGeom prst="roundRect">
            <a:avLst>
              <a:gd name="adj" fmla="val 5148"/>
            </a:avLst>
          </a:prstGeom>
          <a:solidFill>
            <a:srgbClr val="EAEAEA"/>
          </a:solidFill>
          <a:ln w="12700" cmpd="sng">
            <a:solidFill>
              <a:srgbClr val="15A2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 descr="metin içeren bir resim&#10;&#10;Açıklama otomatik olarak oluşturuldu">
            <a:extLst>
              <a:ext uri="{FF2B5EF4-FFF2-40B4-BE49-F238E27FC236}">
                <a16:creationId xmlns:a16="http://schemas.microsoft.com/office/drawing/2014/main" id="{D8F205B8-C100-3E9F-B8BE-E496C3D0C9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607" y="3068960"/>
            <a:ext cx="5342738" cy="3240359"/>
          </a:xfrm>
          <a:prstGeom prst="rect">
            <a:avLst/>
          </a:prstGeom>
        </p:spPr>
      </p:pic>
      <p:cxnSp>
        <p:nvCxnSpPr>
          <p:cNvPr id="7" name="Düz Ok Bağlayıcısı 6">
            <a:extLst>
              <a:ext uri="{FF2B5EF4-FFF2-40B4-BE49-F238E27FC236}">
                <a16:creationId xmlns:a16="http://schemas.microsoft.com/office/drawing/2014/main" id="{5A16AF34-51D6-887E-C714-E47D5C86B721}"/>
              </a:ext>
            </a:extLst>
          </p:cNvPr>
          <p:cNvCxnSpPr>
            <a:cxnSpLocks/>
          </p:cNvCxnSpPr>
          <p:nvPr/>
        </p:nvCxnSpPr>
        <p:spPr>
          <a:xfrm flipH="1">
            <a:off x="4239964" y="2564904"/>
            <a:ext cx="3484488" cy="36004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6062DCF1-F791-564E-9462-C670EB1B03E2}"/>
              </a:ext>
            </a:extLst>
          </p:cNvPr>
          <p:cNvSpPr/>
          <p:nvPr/>
        </p:nvSpPr>
        <p:spPr>
          <a:xfrm>
            <a:off x="2611884" y="5973894"/>
            <a:ext cx="162808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660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Alt Başlık"/>
          <p:cNvSpPr txBox="1">
            <a:spLocks/>
          </p:cNvSpPr>
          <p:nvPr/>
        </p:nvSpPr>
        <p:spPr>
          <a:xfrm>
            <a:off x="827584" y="5215285"/>
            <a:ext cx="7560840" cy="12061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indent="-342900">
              <a:spcBef>
                <a:spcPct val="20000"/>
              </a:spcBef>
            </a:pPr>
            <a:r>
              <a:rPr lang="tr-TR" sz="2800" b="1" dirty="0">
                <a:solidFill>
                  <a:srgbClr val="2381C8"/>
                </a:solidFill>
                <a:latin typeface="Calibri" charset="-94"/>
              </a:rPr>
              <a:t>Kayıt Arama</a:t>
            </a:r>
          </a:p>
          <a:p>
            <a:pPr lvl="0" indent="-342900">
              <a:spcBef>
                <a:spcPct val="20000"/>
              </a:spcBef>
            </a:pP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Arama menüsünden (üstte) veya liste içinden (sağ üst) daha önce kayıt edilen hasta yakınları aratılabilir.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27584" y="1196752"/>
            <a:ext cx="7560840" cy="3888432"/>
          </a:xfrm>
          <a:prstGeom prst="roundRect">
            <a:avLst>
              <a:gd name="adj" fmla="val 5148"/>
            </a:avLst>
          </a:prstGeom>
          <a:solidFill>
            <a:srgbClr val="EAEAEA"/>
          </a:solidFill>
          <a:ln w="12700" cmpd="sng">
            <a:solidFill>
              <a:srgbClr val="15A2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4768AFB-06C4-4A77-8DC9-C6ACE7AA7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280" y="1332693"/>
            <a:ext cx="6841447" cy="3616550"/>
          </a:xfrm>
          <a:prstGeom prst="rect">
            <a:avLst/>
          </a:prstGeom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990F1724-14A5-4BEA-9517-B688D53B74A0}"/>
              </a:ext>
            </a:extLst>
          </p:cNvPr>
          <p:cNvSpPr/>
          <p:nvPr/>
        </p:nvSpPr>
        <p:spPr>
          <a:xfrm>
            <a:off x="4067944" y="1332693"/>
            <a:ext cx="2376264" cy="4401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AC466447-D9C7-4036-8A95-AF5D4363F26A}"/>
              </a:ext>
            </a:extLst>
          </p:cNvPr>
          <p:cNvSpPr/>
          <p:nvPr/>
        </p:nvSpPr>
        <p:spPr>
          <a:xfrm>
            <a:off x="6859973" y="2708920"/>
            <a:ext cx="115247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645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187624" y="1222909"/>
            <a:ext cx="6768752" cy="3096343"/>
          </a:xfrm>
          <a:prstGeom prst="roundRect">
            <a:avLst>
              <a:gd name="adj" fmla="val 5148"/>
            </a:avLst>
          </a:prstGeom>
          <a:solidFill>
            <a:srgbClr val="EAEAEA"/>
          </a:solidFill>
          <a:ln w="12700" cmpd="sng">
            <a:solidFill>
              <a:srgbClr val="15A2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2 Alt Başlık"/>
          <p:cNvSpPr txBox="1">
            <a:spLocks/>
          </p:cNvSpPr>
          <p:nvPr/>
        </p:nvSpPr>
        <p:spPr>
          <a:xfrm>
            <a:off x="683568" y="4797152"/>
            <a:ext cx="8286055" cy="136815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indent="-342900">
              <a:spcBef>
                <a:spcPct val="20000"/>
              </a:spcBef>
            </a:pPr>
            <a:r>
              <a:rPr lang="tr-TR" sz="2800" b="1" dirty="0">
                <a:solidFill>
                  <a:srgbClr val="0070C0"/>
                </a:solidFill>
                <a:latin typeface="Calibri" charset="-94"/>
              </a:rPr>
              <a:t>Bilgileri Güncelleme</a:t>
            </a:r>
          </a:p>
          <a:p>
            <a:pPr indent="-342900">
              <a:spcBef>
                <a:spcPct val="20000"/>
              </a:spcBef>
            </a:pP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Hasta yakınına ait telefon bilgisi, senaryo ve periyot değişikliği gibi düzenlemeler, işlemler sütunundaki </a:t>
            </a:r>
            <a:r>
              <a:rPr lang="tr-TR" sz="2000" dirty="0">
                <a:solidFill>
                  <a:srgbClr val="FF0000"/>
                </a:solidFill>
                <a:latin typeface="Calibri" charset="-94"/>
              </a:rPr>
              <a:t>«bilgileri düzenle» 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ikonuna</a:t>
            </a:r>
            <a:r>
              <a:rPr lang="tr-TR" sz="2000" dirty="0">
                <a:solidFill>
                  <a:srgbClr val="FF0000"/>
                </a:solidFill>
                <a:latin typeface="Calibri" charset="-94"/>
              </a:rPr>
              <a:t> 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tıklanarak yapılabilir.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B70969F-7B78-4494-A987-79DFDA92B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185" y="1351801"/>
            <a:ext cx="6531630" cy="2838558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370EBA17-D849-44A1-A6CE-A601C22B7E32}"/>
              </a:ext>
            </a:extLst>
          </p:cNvPr>
          <p:cNvSpPr/>
          <p:nvPr/>
        </p:nvSpPr>
        <p:spPr>
          <a:xfrm>
            <a:off x="6084168" y="3068960"/>
            <a:ext cx="50405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894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187624" y="1222909"/>
            <a:ext cx="6768752" cy="2926171"/>
          </a:xfrm>
          <a:prstGeom prst="roundRect">
            <a:avLst>
              <a:gd name="adj" fmla="val 5148"/>
            </a:avLst>
          </a:prstGeom>
          <a:solidFill>
            <a:srgbClr val="EAEAEA"/>
          </a:solidFill>
          <a:ln w="12700" cmpd="sng">
            <a:solidFill>
              <a:srgbClr val="15A2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784DA275-B5F6-4E58-A12E-2EE0AF340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364" y="1361380"/>
            <a:ext cx="6334125" cy="2680872"/>
          </a:xfrm>
          <a:prstGeom prst="rect">
            <a:avLst/>
          </a:prstGeom>
        </p:spPr>
      </p:pic>
      <p:sp>
        <p:nvSpPr>
          <p:cNvPr id="6" name="2 Alt Başlık">
            <a:extLst>
              <a:ext uri="{FF2B5EF4-FFF2-40B4-BE49-F238E27FC236}">
                <a16:creationId xmlns:a16="http://schemas.microsoft.com/office/drawing/2014/main" id="{2079CDC3-074C-47C7-B3FA-74537FFA3C59}"/>
              </a:ext>
            </a:extLst>
          </p:cNvPr>
          <p:cNvSpPr txBox="1">
            <a:spLocks/>
          </p:cNvSpPr>
          <p:nvPr/>
        </p:nvSpPr>
        <p:spPr>
          <a:xfrm>
            <a:off x="863081" y="4581128"/>
            <a:ext cx="7741367" cy="140077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indent="-342900">
              <a:spcBef>
                <a:spcPct val="20000"/>
              </a:spcBef>
            </a:pPr>
            <a:r>
              <a:rPr lang="tr-TR" sz="2800" b="1" dirty="0">
                <a:solidFill>
                  <a:srgbClr val="0070C0"/>
                </a:solidFill>
                <a:latin typeface="Calibri" charset="-94"/>
              </a:rPr>
              <a:t>Detaylar</a:t>
            </a:r>
          </a:p>
          <a:p>
            <a:pPr lvl="0" indent="19050">
              <a:spcBef>
                <a:spcPct val="20000"/>
              </a:spcBef>
            </a:pPr>
            <a:r>
              <a:rPr lang="tr-TR" sz="2000" dirty="0">
                <a:solidFill>
                  <a:srgbClr val="FF0000"/>
                </a:solidFill>
                <a:latin typeface="Calibri" charset="-94"/>
              </a:rPr>
              <a:t>«Detaylar» 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ikonunu tıklayarak kayıtlı olan kişinin tanımlı senaryoları, randevu tarihleri, telefonu cevaplama veya yaptığı geri bildirim tuşlaması gibi detaylı bilgiler görüntülenebilir. 	</a:t>
            </a:r>
          </a:p>
          <a:p>
            <a:pPr indent="-342900">
              <a:spcBef>
                <a:spcPct val="20000"/>
              </a:spcBef>
            </a:pPr>
            <a:endParaRPr lang="tr-TR" sz="2000" dirty="0">
              <a:solidFill>
                <a:schemeClr val="tx1">
                  <a:lumMod val="65000"/>
                  <a:lumOff val="35000"/>
                </a:schemeClr>
              </a:solidFill>
              <a:latin typeface="Calibri" charset="-94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D545FBF-152C-47FF-9DE2-96D498E2D204}"/>
              </a:ext>
            </a:extLst>
          </p:cNvPr>
          <p:cNvSpPr/>
          <p:nvPr/>
        </p:nvSpPr>
        <p:spPr>
          <a:xfrm>
            <a:off x="6516216" y="2996952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4772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185816" y="1089201"/>
            <a:ext cx="6840760" cy="4586930"/>
          </a:xfrm>
          <a:prstGeom prst="roundRect">
            <a:avLst>
              <a:gd name="adj" fmla="val 5148"/>
            </a:avLst>
          </a:prstGeom>
          <a:solidFill>
            <a:srgbClr val="EAEAEA"/>
          </a:solidFill>
          <a:ln w="12700" cmpd="sng">
            <a:solidFill>
              <a:srgbClr val="15A2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69552DC4-1748-44A7-9963-58D0E3D67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509" y="1170348"/>
            <a:ext cx="6429375" cy="4467225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8F0D334-9746-4B8D-BCEA-87FC43D08066}"/>
              </a:ext>
            </a:extLst>
          </p:cNvPr>
          <p:cNvSpPr/>
          <p:nvPr/>
        </p:nvSpPr>
        <p:spPr>
          <a:xfrm>
            <a:off x="7380312" y="4509120"/>
            <a:ext cx="44057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2 Alt Başlık">
            <a:extLst>
              <a:ext uri="{FF2B5EF4-FFF2-40B4-BE49-F238E27FC236}">
                <a16:creationId xmlns:a16="http://schemas.microsoft.com/office/drawing/2014/main" id="{A7FFEA85-7722-48A5-8D7E-C2C8B3F6A1B6}"/>
              </a:ext>
            </a:extLst>
          </p:cNvPr>
          <p:cNvSpPr txBox="1">
            <a:spLocks/>
          </p:cNvSpPr>
          <p:nvPr/>
        </p:nvSpPr>
        <p:spPr>
          <a:xfrm>
            <a:off x="755576" y="5649094"/>
            <a:ext cx="8280919" cy="113335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indent="-342900">
              <a:spcBef>
                <a:spcPct val="20000"/>
              </a:spcBef>
            </a:pPr>
            <a:r>
              <a:rPr lang="tr-TR" sz="2800" b="1" dirty="0">
                <a:solidFill>
                  <a:srgbClr val="0070C0"/>
                </a:solidFill>
                <a:latin typeface="Calibri" charset="-94"/>
              </a:rPr>
              <a:t>Detaylar</a:t>
            </a:r>
          </a:p>
          <a:p>
            <a:pPr lvl="0" indent="19050">
              <a:spcBef>
                <a:spcPct val="20000"/>
              </a:spcBef>
            </a:pP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Ayrıca merkez </a:t>
            </a:r>
            <a:r>
              <a:rPr lang="tr-TR" sz="2000" dirty="0">
                <a:solidFill>
                  <a:srgbClr val="FF0000"/>
                </a:solidFill>
                <a:latin typeface="Calibri" charset="-94"/>
              </a:rPr>
              <a:t>«işlemler» 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sekmesinden yanlış tuşlamaları manuel olarak düzeltebilir.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	</a:t>
            </a:r>
          </a:p>
          <a:p>
            <a:pPr indent="-342900">
              <a:spcBef>
                <a:spcPct val="20000"/>
              </a:spcBef>
            </a:pPr>
            <a:endParaRPr lang="tr-TR" sz="2000" dirty="0">
              <a:solidFill>
                <a:schemeClr val="tx1">
                  <a:lumMod val="65000"/>
                  <a:lumOff val="35000"/>
                </a:schemeClr>
              </a:solidFill>
              <a:latin typeface="Calibri" charset="-94"/>
            </a:endParaRPr>
          </a:p>
        </p:txBody>
      </p:sp>
      <p:cxnSp>
        <p:nvCxnSpPr>
          <p:cNvPr id="6" name="Düz Ok Bağlayıcısı 5">
            <a:extLst>
              <a:ext uri="{FF2B5EF4-FFF2-40B4-BE49-F238E27FC236}">
                <a16:creationId xmlns:a16="http://schemas.microsoft.com/office/drawing/2014/main" id="{547031C8-6367-4086-B2CF-9991A0B53F3C}"/>
              </a:ext>
            </a:extLst>
          </p:cNvPr>
          <p:cNvCxnSpPr>
            <a:cxnSpLocks/>
            <a:stCxn id="2" idx="3"/>
          </p:cNvCxnSpPr>
          <p:nvPr/>
        </p:nvCxnSpPr>
        <p:spPr>
          <a:xfrm flipH="1">
            <a:off x="3203848" y="4754971"/>
            <a:ext cx="4240984" cy="14607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80357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187624" y="1222909"/>
            <a:ext cx="6768752" cy="3070187"/>
          </a:xfrm>
          <a:prstGeom prst="roundRect">
            <a:avLst>
              <a:gd name="adj" fmla="val 5148"/>
            </a:avLst>
          </a:prstGeom>
          <a:solidFill>
            <a:srgbClr val="EAEAEA"/>
          </a:solidFill>
          <a:ln w="12700" cmpd="sng">
            <a:solidFill>
              <a:srgbClr val="15A2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2 Alt Başlık"/>
          <p:cNvSpPr txBox="1">
            <a:spLocks/>
          </p:cNvSpPr>
          <p:nvPr/>
        </p:nvSpPr>
        <p:spPr>
          <a:xfrm>
            <a:off x="611560" y="4776992"/>
            <a:ext cx="8286055" cy="14749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</a:pPr>
            <a:r>
              <a:rPr lang="tr-TR" sz="2800" b="1" dirty="0">
                <a:solidFill>
                  <a:srgbClr val="0070C0"/>
                </a:solidFill>
                <a:latin typeface="Calibri" charset="-94"/>
              </a:rPr>
              <a:t>Kayıt Silme</a:t>
            </a:r>
          </a:p>
          <a:p>
            <a:pPr>
              <a:spcBef>
                <a:spcPct val="20000"/>
              </a:spcBef>
            </a:pP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Bunun yanı sıra kaydı sistemden tamamen kaldırmak için sağ tarafta bulunan </a:t>
            </a:r>
            <a:r>
              <a:rPr lang="tr-TR" sz="2000" dirty="0">
                <a:solidFill>
                  <a:srgbClr val="FF0000"/>
                </a:solidFill>
                <a:latin typeface="+mj-lt"/>
              </a:rPr>
              <a:t>«Sil»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ikonuna tıklamak yeterli olacaktır. Yalnız bu işlemin geri dönüşü olmayacağı için bir </a:t>
            </a:r>
            <a:r>
              <a:rPr lang="tr-TR" sz="2000" dirty="0">
                <a:solidFill>
                  <a:srgbClr val="FF0000"/>
                </a:solidFill>
                <a:latin typeface="+mj-lt"/>
              </a:rPr>
              <a:t>«onay ekranı» 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çıkar.</a:t>
            </a:r>
            <a:endParaRPr lang="tr-TR" sz="2000" dirty="0">
              <a:latin typeface="+mj-lt"/>
              <a:cs typeface="Cambria"/>
            </a:endParaRPr>
          </a:p>
          <a:p>
            <a:pPr lvl="0">
              <a:spcBef>
                <a:spcPct val="20000"/>
              </a:spcBef>
            </a:pPr>
            <a:endParaRPr lang="tr-TR" sz="2800" b="1" dirty="0">
              <a:solidFill>
                <a:srgbClr val="0070C0"/>
              </a:solidFill>
              <a:latin typeface="Calibri" charset="-94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5AA95D62-9252-44C9-BBD2-C00EAFD2D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837" y="1343539"/>
            <a:ext cx="6410325" cy="2828925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120372A0-F73F-4167-AE11-675136747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2196036"/>
            <a:ext cx="2981722" cy="155269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A640900-AC42-4E23-8945-6E932A9ED78A}"/>
              </a:ext>
            </a:extLst>
          </p:cNvPr>
          <p:cNvSpPr/>
          <p:nvPr/>
        </p:nvSpPr>
        <p:spPr>
          <a:xfrm>
            <a:off x="6804248" y="2996952"/>
            <a:ext cx="28803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178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2F564A5-CCEF-7E0B-E2E8-384265D3A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6695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solidFill>
                  <a:srgbClr val="2381C8"/>
                </a:solidFill>
                <a:latin typeface="Calibri" charset="-94"/>
                <a:cs typeface="Calibri" charset="-94"/>
              </a:rPr>
              <a:t>TEDAVİ UYUMUNDA HASTA YAKINININ ROLÜ</a:t>
            </a:r>
            <a:endParaRPr lang="tr-TR" sz="3000" b="1" dirty="0">
              <a:solidFill>
                <a:schemeClr val="accent1"/>
              </a:solidFill>
            </a:endParaRPr>
          </a:p>
        </p:txBody>
      </p:sp>
      <p:grpSp>
        <p:nvGrpSpPr>
          <p:cNvPr id="13" name="Grup 12">
            <a:extLst>
              <a:ext uri="{FF2B5EF4-FFF2-40B4-BE49-F238E27FC236}">
                <a16:creationId xmlns:a16="http://schemas.microsoft.com/office/drawing/2014/main" id="{A66ECDEB-A0F4-B8B0-9B99-10991D07303C}"/>
              </a:ext>
            </a:extLst>
          </p:cNvPr>
          <p:cNvGrpSpPr/>
          <p:nvPr/>
        </p:nvGrpSpPr>
        <p:grpSpPr>
          <a:xfrm>
            <a:off x="271462" y="2145325"/>
            <a:ext cx="3700319" cy="3478738"/>
            <a:chOff x="238125" y="2038350"/>
            <a:chExt cx="4933758" cy="4638317"/>
          </a:xfrm>
        </p:grpSpPr>
        <p:sp>
          <p:nvSpPr>
            <p:cNvPr id="4" name="Yarım Çerçeve 3">
              <a:extLst>
                <a:ext uri="{FF2B5EF4-FFF2-40B4-BE49-F238E27FC236}">
                  <a16:creationId xmlns:a16="http://schemas.microsoft.com/office/drawing/2014/main" id="{1A82DF3B-561B-20B8-E9CD-28C393CFA86A}"/>
                </a:ext>
              </a:extLst>
            </p:cNvPr>
            <p:cNvSpPr/>
            <p:nvPr/>
          </p:nvSpPr>
          <p:spPr>
            <a:xfrm>
              <a:off x="238125" y="2038350"/>
              <a:ext cx="2880000" cy="2880000"/>
            </a:xfrm>
            <a:prstGeom prst="halfFrame">
              <a:avLst>
                <a:gd name="adj1" fmla="val 11699"/>
                <a:gd name="adj2" fmla="val 12196"/>
              </a:avLst>
            </a:prstGeom>
            <a:solidFill>
              <a:schemeClr val="accent1"/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350">
                <a:solidFill>
                  <a:schemeClr val="tx1"/>
                </a:solidFill>
              </a:endParaRPr>
            </a:p>
          </p:txBody>
        </p:sp>
        <p:sp>
          <p:nvSpPr>
            <p:cNvPr id="5" name="Yarım Çerçeve 4">
              <a:extLst>
                <a:ext uri="{FF2B5EF4-FFF2-40B4-BE49-F238E27FC236}">
                  <a16:creationId xmlns:a16="http://schemas.microsoft.com/office/drawing/2014/main" id="{F422762F-DD5B-C471-413E-A9C37772F574}"/>
                </a:ext>
              </a:extLst>
            </p:cNvPr>
            <p:cNvSpPr/>
            <p:nvPr/>
          </p:nvSpPr>
          <p:spPr>
            <a:xfrm rot="10800000">
              <a:off x="2291883" y="3796667"/>
              <a:ext cx="2880000" cy="2880000"/>
            </a:xfrm>
            <a:prstGeom prst="halfFrame">
              <a:avLst>
                <a:gd name="adj1" fmla="val 11699"/>
                <a:gd name="adj2" fmla="val 12196"/>
              </a:avLst>
            </a:prstGeom>
            <a:solidFill>
              <a:schemeClr val="accent1"/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350">
                <a:solidFill>
                  <a:schemeClr val="tx1"/>
                </a:solidFill>
              </a:endParaRPr>
            </a:p>
          </p:txBody>
        </p:sp>
        <p:grpSp>
          <p:nvGrpSpPr>
            <p:cNvPr id="6" name="Group 26">
              <a:extLst>
                <a:ext uri="{FF2B5EF4-FFF2-40B4-BE49-F238E27FC236}">
                  <a16:creationId xmlns:a16="http://schemas.microsoft.com/office/drawing/2014/main" id="{22807A81-C3BB-4C64-829D-66896BABD839}"/>
                </a:ext>
              </a:extLst>
            </p:cNvPr>
            <p:cNvGrpSpPr/>
            <p:nvPr/>
          </p:nvGrpSpPr>
          <p:grpSpPr>
            <a:xfrm>
              <a:off x="671452" y="2455028"/>
              <a:ext cx="4045136" cy="3790197"/>
              <a:chOff x="-502398" y="1607005"/>
              <a:chExt cx="6763497" cy="4840940"/>
            </a:xfrm>
          </p:grpSpPr>
          <p:graphicFrame>
            <p:nvGraphicFramePr>
              <p:cNvPr id="7" name="Diagram 9">
                <a:extLst>
                  <a:ext uri="{FF2B5EF4-FFF2-40B4-BE49-F238E27FC236}">
                    <a16:creationId xmlns:a16="http://schemas.microsoft.com/office/drawing/2014/main" id="{768D0A7D-CA98-2760-4D3C-9575F69AF5B8}"/>
                  </a:ext>
                </a:extLst>
              </p:cNvPr>
              <p:cNvGraphicFramePr/>
              <p:nvPr/>
            </p:nvGraphicFramePr>
            <p:xfrm>
              <a:off x="-502398" y="1607005"/>
              <a:ext cx="6763497" cy="484094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pic>
            <p:nvPicPr>
              <p:cNvPr id="8" name="Graphic 17" descr="Doctor male with solid fill">
                <a:extLst>
                  <a:ext uri="{FF2B5EF4-FFF2-40B4-BE49-F238E27FC236}">
                    <a16:creationId xmlns:a16="http://schemas.microsoft.com/office/drawing/2014/main" id="{DFBDF46A-94C8-7681-773F-AE0E729D1E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4851475" y="5560153"/>
                <a:ext cx="540000" cy="540001"/>
              </a:xfrm>
              <a:prstGeom prst="rect">
                <a:avLst/>
              </a:prstGeom>
            </p:spPr>
          </p:pic>
          <p:pic>
            <p:nvPicPr>
              <p:cNvPr id="9" name="Graphic 21" descr="Man and woman outline">
                <a:extLst>
                  <a:ext uri="{FF2B5EF4-FFF2-40B4-BE49-F238E27FC236}">
                    <a16:creationId xmlns:a16="http://schemas.microsoft.com/office/drawing/2014/main" id="{FA089DDA-8EE9-622E-8D81-7921679894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2627351" y="2709248"/>
                <a:ext cx="504000" cy="504001"/>
              </a:xfrm>
              <a:prstGeom prst="rect">
                <a:avLst/>
              </a:prstGeom>
            </p:spPr>
          </p:pic>
          <p:pic>
            <p:nvPicPr>
              <p:cNvPr id="10" name="Graphic 23" descr="Cycle with people outline">
                <a:extLst>
                  <a:ext uri="{FF2B5EF4-FFF2-40B4-BE49-F238E27FC236}">
                    <a16:creationId xmlns:a16="http://schemas.microsoft.com/office/drawing/2014/main" id="{153489E9-4862-142C-38C7-DEA2F11E08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422473" y="5560153"/>
                <a:ext cx="540000" cy="540001"/>
              </a:xfrm>
              <a:prstGeom prst="rect">
                <a:avLst/>
              </a:prstGeom>
            </p:spPr>
          </p:pic>
        </p:grpSp>
      </p:grp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806751E7-A869-CAA4-AFC1-B976DBC5FC69}"/>
              </a:ext>
            </a:extLst>
          </p:cNvPr>
          <p:cNvSpPr txBox="1"/>
          <p:nvPr/>
        </p:nvSpPr>
        <p:spPr>
          <a:xfrm>
            <a:off x="165625" y="5878098"/>
            <a:ext cx="494786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700" dirty="0"/>
              <a:t>SMM: Sağlık Mesleği Mensubu </a:t>
            </a:r>
          </a:p>
          <a:p>
            <a:r>
              <a:rPr lang="tr-TR" sz="700" dirty="0"/>
              <a:t>*</a:t>
            </a:r>
            <a:r>
              <a:rPr lang="en-US" sz="700" dirty="0"/>
              <a:t>Method for Increased Treatment Adherence in Mental Disorders: Adherence Therapy</a:t>
            </a:r>
            <a:endParaRPr lang="tr-TR" sz="700" dirty="0"/>
          </a:p>
          <a:p>
            <a:r>
              <a:rPr lang="tr-TR" sz="700" dirty="0"/>
              <a:t>1 Yılmaz S. Psikiyatri Hastalarında İlaç Yan Etkileri ve İlaç Uyumu. İstanbul: İstanbul Üniversitesi Sağlık Bilimleri Enstitüsü; 2004. </a:t>
            </a:r>
          </a:p>
          <a:p>
            <a:r>
              <a:rPr lang="tr-TR" sz="700" dirty="0"/>
              <a:t>2. Dilbaz N. Tedavi İşbirliği Işığında Şizofreni Tedavisinde Tedavi Uyumu. </a:t>
            </a:r>
            <a:r>
              <a:rPr lang="tr-TR" sz="700" dirty="0" err="1"/>
              <a:t>In</a:t>
            </a:r>
            <a:r>
              <a:rPr lang="tr-TR" sz="700" dirty="0"/>
              <a:t>: Dilbaz N, </a:t>
            </a:r>
            <a:r>
              <a:rPr lang="tr-TR" sz="700" dirty="0" err="1"/>
              <a:t>editor</a:t>
            </a:r>
            <a:r>
              <a:rPr lang="tr-TR" sz="700" dirty="0"/>
              <a:t>. Kronik Ruhsal Hastalıklarda Tedavi İşbirliği. Uzman Görüşleri. Sigma Publishing: İstanbul; 2011. p. 12–23.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48C33506-AA6C-35C2-5F70-030CB6FED93D}"/>
              </a:ext>
            </a:extLst>
          </p:cNvPr>
          <p:cNvSpPr txBox="1"/>
          <p:nvPr/>
        </p:nvSpPr>
        <p:spPr>
          <a:xfrm>
            <a:off x="4234925" y="1801666"/>
            <a:ext cx="474345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Tedavi</a:t>
            </a: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 </a:t>
            </a:r>
            <a:r>
              <a:rPr lang="en-US" sz="2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uyumu</a:t>
            </a: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, hasta </a:t>
            </a:r>
            <a:r>
              <a:rPr lang="en-US" sz="2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ve</a:t>
            </a: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 </a:t>
            </a:r>
            <a:r>
              <a:rPr lang="tr-TR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hasta yakınının </a:t>
            </a:r>
            <a:r>
              <a:rPr lang="en-US" sz="2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bakım</a:t>
            </a:r>
            <a:r>
              <a:rPr lang="tr-TR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 </a:t>
            </a:r>
            <a:r>
              <a:rPr lang="en-US" sz="2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ve</a:t>
            </a:r>
            <a:r>
              <a:rPr lang="tr-TR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 tedavi ile ilişkili kararlarını ifade eder.  Bu sebeple tedaviye uyumda hasta yakınının katkısı büyük önem taşımaktadır.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tr-TR" sz="2200" b="1" dirty="0">
              <a:solidFill>
                <a:schemeClr val="tx1">
                  <a:lumMod val="65000"/>
                  <a:lumOff val="35000"/>
                </a:schemeClr>
              </a:solidFill>
              <a:latin typeface="Calibri" charset="-94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Belirlenen</a:t>
            </a: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 </a:t>
            </a:r>
            <a:r>
              <a:rPr lang="en-US" sz="2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tarihte</a:t>
            </a: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 </a:t>
            </a:r>
            <a:r>
              <a:rPr lang="en-US" sz="2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kontrole</a:t>
            </a: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 </a:t>
            </a:r>
            <a:r>
              <a:rPr lang="en-US" sz="2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gelmek</a:t>
            </a: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, </a:t>
            </a:r>
            <a:r>
              <a:rPr lang="en-US" sz="2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bir</a:t>
            </a: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 </a:t>
            </a:r>
            <a:r>
              <a:rPr lang="en-US" sz="2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tedavi</a:t>
            </a: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 </a:t>
            </a:r>
            <a:r>
              <a:rPr lang="en-US" sz="2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programına</a:t>
            </a: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 </a:t>
            </a:r>
            <a:r>
              <a:rPr lang="en-US" sz="2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başlayıp</a:t>
            </a: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 </a:t>
            </a:r>
            <a:r>
              <a:rPr lang="en-US" sz="2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tamamlamak</a:t>
            </a: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, </a:t>
            </a:r>
            <a:r>
              <a:rPr lang="en-US" sz="2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ilaçları</a:t>
            </a: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 </a:t>
            </a:r>
            <a:r>
              <a:rPr lang="en-US" sz="2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önerilen</a:t>
            </a: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 </a:t>
            </a:r>
            <a:r>
              <a:rPr lang="en-US" sz="2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dozda</a:t>
            </a: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 </a:t>
            </a:r>
            <a:r>
              <a:rPr lang="en-US" sz="2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ve</a:t>
            </a: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 </a:t>
            </a:r>
            <a:r>
              <a:rPr lang="en-US" sz="2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sürede</a:t>
            </a: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 </a:t>
            </a:r>
            <a:r>
              <a:rPr lang="en-US" sz="2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kullanmak</a:t>
            </a: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, </a:t>
            </a:r>
            <a:r>
              <a:rPr lang="en-US" sz="2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davranış</a:t>
            </a: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 </a:t>
            </a:r>
            <a:r>
              <a:rPr lang="en-US" sz="2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ve</a:t>
            </a: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 </a:t>
            </a:r>
            <a:r>
              <a:rPr lang="en-US" sz="2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diyetle</a:t>
            </a: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 </a:t>
            </a:r>
            <a:r>
              <a:rPr lang="en-US" sz="2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ilgili</a:t>
            </a: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 </a:t>
            </a:r>
            <a:r>
              <a:rPr lang="en-US" sz="2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verilen</a:t>
            </a: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 </a:t>
            </a:r>
            <a:r>
              <a:rPr lang="en-US" sz="2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değişikliklere</a:t>
            </a: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 </a:t>
            </a:r>
            <a:r>
              <a:rPr lang="en-US" sz="2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uymak</a:t>
            </a: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, </a:t>
            </a:r>
            <a:r>
              <a:rPr lang="en-US" sz="2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tedaviye</a:t>
            </a: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 </a:t>
            </a:r>
            <a:r>
              <a:rPr lang="en-US" sz="2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uyumun</a:t>
            </a:r>
            <a:r>
              <a:rPr lang="tr-TR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 </a:t>
            </a:r>
            <a:r>
              <a:rPr lang="en-US" sz="2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öğeleridir</a:t>
            </a:r>
            <a:r>
              <a:rPr lang="en-US" sz="2200" dirty="0"/>
              <a:t>.</a:t>
            </a:r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11165883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187624" y="1222909"/>
            <a:ext cx="6768752" cy="3070187"/>
          </a:xfrm>
          <a:prstGeom prst="roundRect">
            <a:avLst>
              <a:gd name="adj" fmla="val 5148"/>
            </a:avLst>
          </a:prstGeom>
          <a:solidFill>
            <a:srgbClr val="EAEAEA"/>
          </a:solidFill>
          <a:ln w="12700" cmpd="sng">
            <a:solidFill>
              <a:srgbClr val="15A2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4C31E541-CF12-4E6C-806D-0222A4EB1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822" y="1489696"/>
            <a:ext cx="6384356" cy="2536612"/>
          </a:xfrm>
          <a:prstGeom prst="rect">
            <a:avLst/>
          </a:prstGeom>
        </p:spPr>
      </p:pic>
      <p:sp>
        <p:nvSpPr>
          <p:cNvPr id="6" name="2 Alt Başlık">
            <a:extLst>
              <a:ext uri="{FF2B5EF4-FFF2-40B4-BE49-F238E27FC236}">
                <a16:creationId xmlns:a16="http://schemas.microsoft.com/office/drawing/2014/main" id="{FEA61C29-C82B-477B-9EC3-056424078C1E}"/>
              </a:ext>
            </a:extLst>
          </p:cNvPr>
          <p:cNvSpPr txBox="1">
            <a:spLocks/>
          </p:cNvSpPr>
          <p:nvPr/>
        </p:nvSpPr>
        <p:spPr>
          <a:xfrm>
            <a:off x="755576" y="4684228"/>
            <a:ext cx="8286055" cy="136815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indent="-342900">
              <a:spcBef>
                <a:spcPct val="20000"/>
              </a:spcBef>
            </a:pPr>
            <a:r>
              <a:rPr lang="tr-TR" sz="2800" b="1" dirty="0">
                <a:solidFill>
                  <a:srgbClr val="0070C0"/>
                </a:solidFill>
                <a:latin typeface="Calibri" charset="-94"/>
              </a:rPr>
              <a:t>Son Arama</a:t>
            </a:r>
          </a:p>
          <a:p>
            <a:pPr indent="-342900">
              <a:spcBef>
                <a:spcPct val="20000"/>
              </a:spcBef>
            </a:pP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Hasta yakınının herhangi bir senaryoya ait son aramasının tarihini ve cevaplayıp cevaplamadığını işlemler sütunundaki</a:t>
            </a:r>
            <a:r>
              <a:rPr lang="tr-TR" sz="2000" dirty="0">
                <a:solidFill>
                  <a:srgbClr val="FF0000"/>
                </a:solidFill>
                <a:latin typeface="Calibri" charset="-94"/>
              </a:rPr>
              <a:t> «zil» 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ikonunun </a:t>
            </a:r>
            <a:r>
              <a:rPr lang="tr-TR" sz="20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üzerine gelerek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 görebilirsiniz.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60376E0-5040-4124-94DD-1A3F3966683C}"/>
              </a:ext>
            </a:extLst>
          </p:cNvPr>
          <p:cNvSpPr/>
          <p:nvPr/>
        </p:nvSpPr>
        <p:spPr>
          <a:xfrm>
            <a:off x="6084168" y="2924944"/>
            <a:ext cx="21602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0840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67544" y="1073774"/>
            <a:ext cx="8136904" cy="4236098"/>
          </a:xfrm>
          <a:prstGeom prst="roundRect">
            <a:avLst>
              <a:gd name="adj" fmla="val 5148"/>
            </a:avLst>
          </a:prstGeom>
          <a:solidFill>
            <a:srgbClr val="EAEAEA"/>
          </a:solidFill>
          <a:ln w="12700" cmpd="sng">
            <a:solidFill>
              <a:srgbClr val="15A2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2 Alt Başlık">
            <a:extLst>
              <a:ext uri="{FF2B5EF4-FFF2-40B4-BE49-F238E27FC236}">
                <a16:creationId xmlns:a16="http://schemas.microsoft.com/office/drawing/2014/main" id="{FE0B56DE-701F-4119-83B3-770BD112318C}"/>
              </a:ext>
            </a:extLst>
          </p:cNvPr>
          <p:cNvSpPr txBox="1">
            <a:spLocks/>
          </p:cNvSpPr>
          <p:nvPr/>
        </p:nvSpPr>
        <p:spPr>
          <a:xfrm>
            <a:off x="467544" y="5333690"/>
            <a:ext cx="8496944" cy="136815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indent="-342900">
              <a:spcBef>
                <a:spcPct val="20000"/>
              </a:spcBef>
            </a:pPr>
            <a:r>
              <a:rPr lang="tr-TR" sz="2600" b="1" dirty="0">
                <a:solidFill>
                  <a:srgbClr val="0070C0"/>
                </a:solidFill>
                <a:latin typeface="Calibri" charset="-94"/>
              </a:rPr>
              <a:t>Raporlar</a:t>
            </a:r>
          </a:p>
          <a:p>
            <a:pPr lvl="0">
              <a:spcBef>
                <a:spcPct val="20000"/>
              </a:spcBef>
            </a:pPr>
            <a:r>
              <a:rPr lang="tr-TR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Raporlar menüsünden </a:t>
            </a:r>
            <a:r>
              <a:rPr lang="tr-T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bugün</a:t>
            </a:r>
            <a:r>
              <a:rPr lang="tr-TR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 randevusu / enjeksiyonu olan kayıt sayısı, </a:t>
            </a:r>
          </a:p>
          <a:p>
            <a:pPr lvl="0">
              <a:spcBef>
                <a:spcPct val="20000"/>
              </a:spcBef>
            </a:pPr>
            <a:r>
              <a:rPr lang="tr-T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son 1 hafta </a:t>
            </a:r>
            <a:r>
              <a:rPr lang="tr-TR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ve </a:t>
            </a:r>
            <a:r>
              <a:rPr lang="tr-T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son 1 ay </a:t>
            </a:r>
            <a:r>
              <a:rPr lang="tr-TR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bölümünde de enjeksiyonu yaptıran yaptırmayan ve enjeksiyon geri bildirimi yapmayan kayıt sayıları </a:t>
            </a:r>
            <a:r>
              <a:rPr lang="tr-TR" dirty="0">
                <a:solidFill>
                  <a:srgbClr val="FF0000"/>
                </a:solidFill>
                <a:latin typeface="Calibri" charset="-94"/>
              </a:rPr>
              <a:t>«görüntüle» </a:t>
            </a:r>
            <a:r>
              <a:rPr lang="tr-TR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 sekmesi ile listelenebilmektedir.</a:t>
            </a:r>
          </a:p>
          <a:p>
            <a:pPr indent="-342900">
              <a:spcBef>
                <a:spcPct val="20000"/>
              </a:spcBef>
            </a:pP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 </a:t>
            </a:r>
          </a:p>
        </p:txBody>
      </p:sp>
      <p:pic>
        <p:nvPicPr>
          <p:cNvPr id="8" name="Resim 7" descr="metin içeren bir resim&#10;&#10;Açıklama otomatik olarak oluşturuldu">
            <a:extLst>
              <a:ext uri="{FF2B5EF4-FFF2-40B4-BE49-F238E27FC236}">
                <a16:creationId xmlns:a16="http://schemas.microsoft.com/office/drawing/2014/main" id="{5E486848-2C51-CF40-CDA8-7A489EBA53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03463"/>
            <a:ext cx="6265452" cy="403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9532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Alt Başlık">
            <a:extLst>
              <a:ext uri="{FF2B5EF4-FFF2-40B4-BE49-F238E27FC236}">
                <a16:creationId xmlns:a16="http://schemas.microsoft.com/office/drawing/2014/main" id="{FE0B56DE-701F-4119-83B3-770BD112318C}"/>
              </a:ext>
            </a:extLst>
          </p:cNvPr>
          <p:cNvSpPr txBox="1">
            <a:spLocks/>
          </p:cNvSpPr>
          <p:nvPr/>
        </p:nvSpPr>
        <p:spPr>
          <a:xfrm>
            <a:off x="6740422" y="1867136"/>
            <a:ext cx="2379790" cy="345638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indent="-342900">
              <a:spcBef>
                <a:spcPct val="20000"/>
              </a:spcBef>
            </a:pPr>
            <a:r>
              <a:rPr lang="tr-TR" sz="2600" b="1" dirty="0">
                <a:solidFill>
                  <a:srgbClr val="0070C0"/>
                </a:solidFill>
                <a:latin typeface="Calibri" charset="-94"/>
              </a:rPr>
              <a:t>Raporlar</a:t>
            </a:r>
          </a:p>
          <a:p>
            <a:pPr lvl="0">
              <a:spcBef>
                <a:spcPct val="20000"/>
              </a:spcBef>
            </a:pPr>
            <a:r>
              <a:rPr lang="tr-TR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Raporlar menüsünden </a:t>
            </a:r>
            <a:r>
              <a:rPr lang="tr-T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gelecek hafta </a:t>
            </a:r>
            <a:r>
              <a:rPr lang="tr-TR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ve </a:t>
            </a:r>
            <a:r>
              <a:rPr lang="tr-T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gelecek ay </a:t>
            </a:r>
            <a:r>
              <a:rPr lang="tr-TR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bölümlerinden de ileri tarihteki işlemleri görüntüleyerek veya</a:t>
            </a:r>
            <a:r>
              <a:rPr lang="tr-TR" dirty="0">
                <a:solidFill>
                  <a:srgbClr val="FF0000"/>
                </a:solidFill>
                <a:latin typeface="Calibri" charset="-94"/>
              </a:rPr>
              <a:t> «Sonuçları Excel’e aktar» </a:t>
            </a:r>
            <a:r>
              <a:rPr lang="tr-TR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özelliğiyle iş planlarını yapmaları mümkündür.</a:t>
            </a:r>
          </a:p>
          <a:p>
            <a:pPr indent="-342900">
              <a:spcBef>
                <a:spcPct val="20000"/>
              </a:spcBef>
            </a:pP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 </a:t>
            </a:r>
          </a:p>
        </p:txBody>
      </p:sp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EF1BA08C-B318-E552-AC03-6DCE05523F66}"/>
              </a:ext>
            </a:extLst>
          </p:cNvPr>
          <p:cNvSpPr/>
          <p:nvPr/>
        </p:nvSpPr>
        <p:spPr>
          <a:xfrm>
            <a:off x="107504" y="980728"/>
            <a:ext cx="6480720" cy="5544616"/>
          </a:xfrm>
          <a:prstGeom prst="roundRect">
            <a:avLst>
              <a:gd name="adj" fmla="val 5148"/>
            </a:avLst>
          </a:prstGeom>
          <a:solidFill>
            <a:srgbClr val="EAEAEA"/>
          </a:solidFill>
          <a:ln w="12700" cmpd="sng">
            <a:solidFill>
              <a:srgbClr val="15A2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AA07146A-E89D-7AAA-AF7E-EFC80E93CA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"/>
                    </a14:imgEffect>
                    <a14:imgEffect>
                      <a14:brightnessContrast bright="3000" contrast="-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47" y="1124744"/>
            <a:ext cx="6278425" cy="5229200"/>
          </a:xfrm>
          <a:prstGeom prst="rect">
            <a:avLst/>
          </a:prstGeom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</p:spPr>
      </p:pic>
    </p:spTree>
    <p:extLst>
      <p:ext uri="{BB962C8B-B14F-4D97-AF65-F5344CB8AC3E}">
        <p14:creationId xmlns:p14="http://schemas.microsoft.com/office/powerpoint/2010/main" val="36846451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 descr="çiçek içeren bir resim&#10;&#10;Açıklama otomatik olarak oluşturuldu">
            <a:extLst>
              <a:ext uri="{FF2B5EF4-FFF2-40B4-BE49-F238E27FC236}">
                <a16:creationId xmlns:a16="http://schemas.microsoft.com/office/drawing/2014/main" id="{78F5C8E9-1120-4AFA-8674-BF15D693BA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76" y="-42725"/>
            <a:ext cx="6992447" cy="6352045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92E634C8-2186-4BCD-8F4F-4302416CB2C9}"/>
              </a:ext>
            </a:extLst>
          </p:cNvPr>
          <p:cNvSpPr txBox="1"/>
          <p:nvPr/>
        </p:nvSpPr>
        <p:spPr>
          <a:xfrm>
            <a:off x="1075776" y="4554993"/>
            <a:ext cx="80682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0070C0"/>
                </a:solidFill>
              </a:rPr>
              <a:t>48 ŞEHİR</a:t>
            </a:r>
          </a:p>
          <a:p>
            <a:r>
              <a:rPr lang="tr-TR" sz="2800" b="1" dirty="0">
                <a:solidFill>
                  <a:srgbClr val="0070C0"/>
                </a:solidFill>
              </a:rPr>
              <a:t>		100 MERKEZ</a:t>
            </a:r>
          </a:p>
          <a:p>
            <a:r>
              <a:rPr lang="tr-TR" sz="2800" b="1" dirty="0">
                <a:solidFill>
                  <a:srgbClr val="0070C0"/>
                </a:solidFill>
              </a:rPr>
              <a:t>				  15 binden fazla KAYIT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C9FC26-50C2-3129-A9C5-A0B357E301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7C7FA2DF-7C62-BB51-AF36-7E84855ECEC8}"/>
              </a:ext>
            </a:extLst>
          </p:cNvPr>
          <p:cNvGraphicFramePr>
            <a:graphicFrameLocks noGrp="1"/>
          </p:cNvGraphicFramePr>
          <p:nvPr/>
        </p:nvGraphicFramePr>
        <p:xfrm>
          <a:off x="164106" y="908720"/>
          <a:ext cx="4824536" cy="5985453"/>
        </p:xfrm>
        <a:graphic>
          <a:graphicData uri="http://schemas.openxmlformats.org/drawingml/2006/table">
            <a:tbl>
              <a:tblPr/>
              <a:tblGrid>
                <a:gridCol w="4824536">
                  <a:extLst>
                    <a:ext uri="{9D8B030D-6E8A-4147-A177-3AD203B41FA5}">
                      <a16:colId xmlns:a16="http://schemas.microsoft.com/office/drawing/2014/main" val="3953954823"/>
                    </a:ext>
                  </a:extLst>
                </a:gridCol>
              </a:tblGrid>
              <a:tr h="2807577">
                <a:tc>
                  <a:txBody>
                    <a:bodyPr/>
                    <a:lstStyle/>
                    <a:p>
                      <a:pPr marL="171450" indent="-171450" algn="l" fontAlgn="b">
                        <a:lnSpc>
                          <a:spcPct val="200000"/>
                        </a:lnSpc>
                        <a:buFont typeface="Wingdings" pitchFamily="2" charset="2"/>
                        <a:buChar char="v"/>
                      </a:pPr>
                      <a:r>
                        <a:rPr lang="tr-TR" sz="900" b="0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Bolu İzzet Baysal Ruh Sağlığı ve Hastalıkları Hastanesi</a:t>
                      </a:r>
                    </a:p>
                    <a:p>
                      <a:pPr marL="171450" indent="-171450" algn="l" fontAlgn="b">
                        <a:lnSpc>
                          <a:spcPct val="200000"/>
                        </a:lnSpc>
                        <a:buFont typeface="Wingdings" pitchFamily="2" charset="2"/>
                        <a:buChar char="v"/>
                      </a:pPr>
                      <a:r>
                        <a:rPr lang="tr-TR" sz="900" b="0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Sakarya Eğitim Araştırma Hastanesi Toplum Ruh Sağlığı Merkezi</a:t>
                      </a:r>
                    </a:p>
                    <a:p>
                      <a:pPr marL="171450" indent="-171450" algn="l" fontAlgn="b">
                        <a:lnSpc>
                          <a:spcPct val="200000"/>
                        </a:lnSpc>
                        <a:buFont typeface="Wingdings" pitchFamily="2" charset="2"/>
                        <a:buChar char="v"/>
                      </a:pPr>
                      <a:r>
                        <a:rPr lang="tr-TR" sz="900" b="0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Konya Eğitim ve Araştırma Hastanesi </a:t>
                      </a:r>
                      <a:r>
                        <a:rPr lang="tr-TR" sz="900" b="0" i="0" u="none" strike="noStrike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Beyhekim</a:t>
                      </a:r>
                      <a:r>
                        <a:rPr lang="tr-TR" sz="900" b="0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Psikiyatri Kliniği</a:t>
                      </a:r>
                    </a:p>
                    <a:p>
                      <a:pPr marL="171450" indent="-171450" algn="l" fontAlgn="b">
                        <a:lnSpc>
                          <a:spcPct val="200000"/>
                        </a:lnSpc>
                        <a:buFont typeface="Wingdings" pitchFamily="2" charset="2"/>
                        <a:buChar char="v"/>
                      </a:pPr>
                      <a:r>
                        <a:rPr lang="tr-TR" sz="900" b="0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Yalova Devlet Hastanesi Toplum Ruh Sağlığı Merkezi</a:t>
                      </a:r>
                    </a:p>
                    <a:p>
                      <a:pPr marL="171450" indent="-171450" algn="l" fontAlgn="b">
                        <a:lnSpc>
                          <a:spcPct val="200000"/>
                        </a:lnSpc>
                        <a:buFont typeface="Wingdings" pitchFamily="2" charset="2"/>
                        <a:buChar char="v"/>
                      </a:pPr>
                      <a:r>
                        <a:rPr lang="tr-TR" sz="900" b="0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Bursa Gemlik Devlet Hastanesi Toplum Ruh Sağlığı Merkezi</a:t>
                      </a:r>
                    </a:p>
                    <a:p>
                      <a:pPr marL="171450" indent="-171450" algn="l" fontAlgn="b">
                        <a:lnSpc>
                          <a:spcPct val="200000"/>
                        </a:lnSpc>
                        <a:buFont typeface="Wingdings" pitchFamily="2" charset="2"/>
                        <a:buChar char="v"/>
                      </a:pPr>
                      <a:r>
                        <a:rPr lang="tr-TR" sz="900" b="0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Edirne Devlet Hastanesi</a:t>
                      </a:r>
                    </a:p>
                    <a:p>
                      <a:pPr marL="171450" indent="-171450" algn="l" fontAlgn="b">
                        <a:lnSpc>
                          <a:spcPct val="200000"/>
                        </a:lnSpc>
                        <a:buFont typeface="Wingdings" pitchFamily="2" charset="2"/>
                        <a:buChar char="v"/>
                      </a:pPr>
                      <a:r>
                        <a:rPr lang="tr-TR" sz="900" b="0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Erzurum Bölge Eğitim Araştırma Hastanesi Toplum Ruh Sağlığı Merkezi</a:t>
                      </a:r>
                    </a:p>
                    <a:p>
                      <a:pPr marL="171450" indent="-171450" algn="l" fontAlgn="b">
                        <a:lnSpc>
                          <a:spcPct val="200000"/>
                        </a:lnSpc>
                        <a:buFont typeface="Wingdings" pitchFamily="2" charset="2"/>
                        <a:buChar char="v"/>
                      </a:pPr>
                      <a:r>
                        <a:rPr lang="tr-TR" sz="900" b="0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Şehit Kamil Devlet Hastanesi Toplum Ruh Sağlığı Merkezi</a:t>
                      </a:r>
                    </a:p>
                    <a:p>
                      <a:pPr marL="171450" indent="-171450" algn="l" fontAlgn="b">
                        <a:lnSpc>
                          <a:spcPct val="200000"/>
                        </a:lnSpc>
                        <a:buFont typeface="Wingdings" pitchFamily="2" charset="2"/>
                        <a:buChar char="v"/>
                      </a:pPr>
                      <a:r>
                        <a:rPr lang="tr-TR" sz="900" b="0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Tokat Ruh Sağlığı Hastalıkları Hastanesi</a:t>
                      </a:r>
                    </a:p>
                    <a:p>
                      <a:pPr marL="171450" indent="-171450" algn="l" fontAlgn="b">
                        <a:lnSpc>
                          <a:spcPct val="200000"/>
                        </a:lnSpc>
                        <a:buFont typeface="Wingdings" pitchFamily="2" charset="2"/>
                        <a:buChar char="v"/>
                      </a:pPr>
                      <a:r>
                        <a:rPr lang="tr-TR" sz="900" b="0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Rize Toplum Ruh Sağlığı Merkezi</a:t>
                      </a:r>
                    </a:p>
                    <a:p>
                      <a:pPr marL="171450" indent="-171450" algn="l" fontAlgn="b">
                        <a:lnSpc>
                          <a:spcPct val="200000"/>
                        </a:lnSpc>
                        <a:buFont typeface="Wingdings" pitchFamily="2" charset="2"/>
                        <a:buChar char="v"/>
                      </a:pPr>
                      <a:r>
                        <a:rPr lang="tr-TR" sz="900" b="0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Bursa Şevket Yılmaz Eğitim ve Araştırma Hastanesi (NİLÜFER) Toplum Ruh Sağlığı Merkezi</a:t>
                      </a:r>
                    </a:p>
                    <a:p>
                      <a:pPr marL="171450" indent="-171450" algn="l" fontAlgn="b">
                        <a:lnSpc>
                          <a:spcPct val="200000"/>
                        </a:lnSpc>
                        <a:buFont typeface="Wingdings" pitchFamily="2" charset="2"/>
                        <a:buChar char="v"/>
                      </a:pPr>
                      <a:r>
                        <a:rPr lang="tr-TR" sz="900" b="0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İzmir Bozyaka Eğitim ve Araştırma Hastanesi Toplum Ruh Sağlığı Merkezi</a:t>
                      </a:r>
                    </a:p>
                    <a:p>
                      <a:pPr marL="171450" indent="-171450" algn="l" fontAlgn="b">
                        <a:lnSpc>
                          <a:spcPct val="200000"/>
                        </a:lnSpc>
                        <a:buFont typeface="Wingdings" pitchFamily="2" charset="2"/>
                        <a:buChar char="v"/>
                      </a:pPr>
                      <a:r>
                        <a:rPr lang="tr-TR" sz="900" b="0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Esenyurt Toplum Ruh Sağlığı Merkezi</a:t>
                      </a:r>
                    </a:p>
                    <a:p>
                      <a:pPr marL="171450" indent="-171450" algn="l" fontAlgn="b">
                        <a:lnSpc>
                          <a:spcPct val="200000"/>
                        </a:lnSpc>
                        <a:buFont typeface="Wingdings" pitchFamily="2" charset="2"/>
                        <a:buChar char="v"/>
                      </a:pPr>
                      <a:r>
                        <a:rPr lang="tr-TR" sz="900" b="0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Aydın Devlet Hastanesi Toplum Ruh Sağlığı Merkezi</a:t>
                      </a:r>
                    </a:p>
                    <a:p>
                      <a:pPr marL="171450" indent="-171450" algn="l" fontAlgn="b">
                        <a:lnSpc>
                          <a:spcPct val="200000"/>
                        </a:lnSpc>
                        <a:buFont typeface="Wingdings" pitchFamily="2" charset="2"/>
                        <a:buChar char="v"/>
                      </a:pPr>
                      <a:r>
                        <a:rPr lang="tr-TR" sz="900" b="0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Samsun </a:t>
                      </a:r>
                      <a:r>
                        <a:rPr lang="tr-TR" sz="900" b="0" i="0" u="none" strike="noStrike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Pelitköy</a:t>
                      </a:r>
                      <a:r>
                        <a:rPr lang="tr-TR" sz="900" b="0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Toplum Ruh Sağlığı Merkezi</a:t>
                      </a:r>
                    </a:p>
                    <a:p>
                      <a:pPr marL="171450" indent="-171450" algn="l" fontAlgn="b">
                        <a:lnSpc>
                          <a:spcPct val="200000"/>
                        </a:lnSpc>
                        <a:buFont typeface="Wingdings" pitchFamily="2" charset="2"/>
                        <a:buChar char="v"/>
                      </a:pPr>
                      <a:r>
                        <a:rPr lang="tr-TR" sz="900" b="0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Keşan Toplum Ruh Sağlığı Merkezi</a:t>
                      </a:r>
                    </a:p>
                    <a:p>
                      <a:pPr marL="171450" indent="-171450" algn="l" fontAlgn="b">
                        <a:lnSpc>
                          <a:spcPct val="200000"/>
                        </a:lnSpc>
                        <a:buFont typeface="Wingdings" pitchFamily="2" charset="2"/>
                        <a:buChar char="v"/>
                      </a:pPr>
                      <a:r>
                        <a:rPr lang="tr-TR" sz="900" b="0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Ordu Toplum Ruh Sağlığı Merkezi</a:t>
                      </a:r>
                    </a:p>
                    <a:p>
                      <a:pPr marL="171450" indent="-171450" algn="l" fontAlgn="b">
                        <a:lnSpc>
                          <a:spcPct val="200000"/>
                        </a:lnSpc>
                        <a:buFont typeface="Wingdings" pitchFamily="2" charset="2"/>
                        <a:buChar char="v"/>
                      </a:pPr>
                      <a:r>
                        <a:rPr lang="tr-TR" sz="900" b="0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Bursa Yüksek İhtisas Eğitim ve Araştırma Hastanesi Yıldırım Toplum Ruh Sağlığı Merkezi</a:t>
                      </a:r>
                    </a:p>
                    <a:p>
                      <a:pPr marL="171450" indent="-171450" algn="l" fontAlgn="b">
                        <a:lnSpc>
                          <a:spcPct val="200000"/>
                        </a:lnSpc>
                        <a:buFont typeface="Wingdings" pitchFamily="2" charset="2"/>
                        <a:buChar char="v"/>
                      </a:pPr>
                      <a:r>
                        <a:rPr lang="tr-TR" sz="900" b="0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İskenderun Devlet Hastanesi Toplum Ruh Sağlığı Merkezi</a:t>
                      </a:r>
                    </a:p>
                    <a:p>
                      <a:pPr marL="171450" indent="-171450" algn="l" fontAlgn="b">
                        <a:lnSpc>
                          <a:spcPct val="200000"/>
                        </a:lnSpc>
                        <a:buFont typeface="Wingdings" pitchFamily="2" charset="2"/>
                        <a:buChar char="v"/>
                      </a:pPr>
                      <a:r>
                        <a:rPr lang="tr-TR" sz="900" b="0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Lüleburgaz Toplum Ruh Sağlığı Merkezi</a:t>
                      </a:r>
                    </a:p>
                    <a:p>
                      <a:pPr marL="171450" indent="-171450" algn="l" fontAlgn="b">
                        <a:lnSpc>
                          <a:spcPct val="200000"/>
                        </a:lnSpc>
                        <a:buFont typeface="Wingdings" pitchFamily="2" charset="2"/>
                        <a:buChar char="v"/>
                      </a:pPr>
                      <a:r>
                        <a:rPr lang="tr-TR" sz="900" b="0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Bağcılar Meydan Toplum Ruh Sağlığı Merkezi</a:t>
                      </a:r>
                    </a:p>
                    <a:p>
                      <a:pPr marL="171450" indent="-171450" algn="l" fontAlgn="b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endParaRPr lang="tr-TR" sz="90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otham Narrow Medium" pitchFamily="2" charset="0"/>
                      </a:endParaRPr>
                    </a:p>
                  </a:txBody>
                  <a:tcPr marL="5213" marR="5213" marT="5213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9906402"/>
                  </a:ext>
                </a:extLst>
              </a:tr>
            </a:tbl>
          </a:graphicData>
        </a:graphic>
      </p:graphicFrame>
      <p:sp>
        <p:nvSpPr>
          <p:cNvPr id="5" name="Metin kutusu 4">
            <a:extLst>
              <a:ext uri="{FF2B5EF4-FFF2-40B4-BE49-F238E27FC236}">
                <a16:creationId xmlns:a16="http://schemas.microsoft.com/office/drawing/2014/main" id="{98ADC010-87C2-0913-11AF-3CFE99ACC79B}"/>
              </a:ext>
            </a:extLst>
          </p:cNvPr>
          <p:cNvSpPr txBox="1"/>
          <p:nvPr/>
        </p:nvSpPr>
        <p:spPr>
          <a:xfrm>
            <a:off x="4860032" y="903990"/>
            <a:ext cx="4572000" cy="5162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l" fontAlgn="b">
              <a:lnSpc>
                <a:spcPct val="150000"/>
              </a:lnSpc>
              <a:buFont typeface="Wingdings" pitchFamily="2" charset="2"/>
              <a:buChar char="v"/>
            </a:pPr>
            <a:r>
              <a:rPr lang="tr-TR" sz="900" b="0" i="0" u="none" strike="noStrike" dirty="0">
                <a:ln>
                  <a:noFill/>
                </a:ln>
                <a:solidFill>
                  <a:schemeClr val="tx1"/>
                </a:solidFill>
                <a:effectLst/>
              </a:rPr>
              <a:t>Ankara Onkoloji Hastanesi Ahmet </a:t>
            </a:r>
            <a:r>
              <a:rPr lang="tr-TR" sz="900" b="0" i="0" u="none" strike="noStrike" dirty="0" err="1">
                <a:ln>
                  <a:noFill/>
                </a:ln>
                <a:solidFill>
                  <a:schemeClr val="tx1"/>
                </a:solidFill>
                <a:effectLst/>
              </a:rPr>
              <a:t>Andiçen</a:t>
            </a:r>
            <a:r>
              <a:rPr lang="tr-TR" sz="900" b="0" i="0" u="none" strike="noStrike" dirty="0">
                <a:ln>
                  <a:noFill/>
                </a:ln>
                <a:solidFill>
                  <a:schemeClr val="tx1"/>
                </a:solidFill>
                <a:effectLst/>
              </a:rPr>
              <a:t> Psikiyatri Polikliniği</a:t>
            </a:r>
          </a:p>
          <a:p>
            <a:pPr marL="171450" indent="-171450" algn="l" fontAlgn="b">
              <a:lnSpc>
                <a:spcPct val="150000"/>
              </a:lnSpc>
              <a:buFont typeface="Wingdings" pitchFamily="2" charset="2"/>
              <a:buChar char="v"/>
            </a:pPr>
            <a:r>
              <a:rPr lang="tr-TR" sz="900" b="0" i="0" u="none" strike="noStrike" dirty="0">
                <a:ln>
                  <a:noFill/>
                </a:ln>
                <a:solidFill>
                  <a:schemeClr val="tx1"/>
                </a:solidFill>
                <a:effectLst/>
              </a:rPr>
              <a:t>Ankara </a:t>
            </a:r>
            <a:r>
              <a:rPr lang="tr-TR" sz="900" b="0" i="0" u="none" strike="noStrike" dirty="0" err="1">
                <a:ln>
                  <a:noFill/>
                </a:ln>
                <a:solidFill>
                  <a:schemeClr val="tx1"/>
                </a:solidFill>
                <a:effectLst/>
              </a:rPr>
              <a:t>Andiçen</a:t>
            </a:r>
            <a:r>
              <a:rPr lang="tr-TR" sz="900" b="0" i="0" u="none" strike="noStrike" dirty="0">
                <a:ln>
                  <a:noFill/>
                </a:ln>
                <a:solidFill>
                  <a:schemeClr val="tx1"/>
                </a:solidFill>
                <a:effectLst/>
              </a:rPr>
              <a:t> Toplum Ruh Sağlığı Merkezi</a:t>
            </a:r>
          </a:p>
          <a:p>
            <a:pPr marL="171450" indent="-171450" algn="l" fontAlgn="b">
              <a:lnSpc>
                <a:spcPct val="150000"/>
              </a:lnSpc>
              <a:buFont typeface="Wingdings" pitchFamily="2" charset="2"/>
              <a:buChar char="v"/>
            </a:pPr>
            <a:r>
              <a:rPr lang="tr-TR" sz="900" b="0" i="0" u="none" strike="noStrike" dirty="0">
                <a:ln>
                  <a:noFill/>
                </a:ln>
                <a:solidFill>
                  <a:schemeClr val="tx1"/>
                </a:solidFill>
                <a:effectLst/>
              </a:rPr>
              <a:t>Bakırköy Toplum Ruh Sağlığı Merkezi</a:t>
            </a:r>
          </a:p>
          <a:p>
            <a:pPr marL="171450" indent="-171450" algn="l" fontAlgn="b">
              <a:lnSpc>
                <a:spcPct val="150000"/>
              </a:lnSpc>
              <a:buFont typeface="Wingdings" pitchFamily="2" charset="2"/>
              <a:buChar char="v"/>
            </a:pPr>
            <a:r>
              <a:rPr lang="tr-TR" sz="900" b="0" i="0" u="none" strike="noStrike" dirty="0">
                <a:ln>
                  <a:noFill/>
                </a:ln>
                <a:solidFill>
                  <a:schemeClr val="tx1"/>
                </a:solidFill>
                <a:effectLst/>
              </a:rPr>
              <a:t>Gaziantep Üniversitesi Toplum Ruh Sağlığı Merkezi</a:t>
            </a:r>
          </a:p>
          <a:p>
            <a:pPr marL="171450" indent="-171450" algn="l" fontAlgn="b">
              <a:lnSpc>
                <a:spcPct val="150000"/>
              </a:lnSpc>
              <a:buFont typeface="Wingdings" pitchFamily="2" charset="2"/>
              <a:buChar char="v"/>
            </a:pPr>
            <a:r>
              <a:rPr lang="tr-TR" sz="900" b="0" i="0" u="none" strike="noStrike" dirty="0">
                <a:ln>
                  <a:noFill/>
                </a:ln>
                <a:solidFill>
                  <a:schemeClr val="tx1"/>
                </a:solidFill>
                <a:effectLst/>
              </a:rPr>
              <a:t>Kuşadası Devlet Hastanesi Toplum Ruh Sağlığı Merkezi</a:t>
            </a:r>
          </a:p>
          <a:p>
            <a:pPr marL="171450" indent="-171450" algn="l" fontAlgn="b">
              <a:lnSpc>
                <a:spcPct val="150000"/>
              </a:lnSpc>
              <a:buFont typeface="Wingdings" pitchFamily="2" charset="2"/>
              <a:buChar char="v"/>
            </a:pPr>
            <a:r>
              <a:rPr lang="tr-TR" sz="900" b="0" i="0" u="none" strike="noStrike" dirty="0">
                <a:ln>
                  <a:noFill/>
                </a:ln>
                <a:solidFill>
                  <a:schemeClr val="tx1"/>
                </a:solidFill>
                <a:effectLst/>
              </a:rPr>
              <a:t>Sincan Devlet Hastanesi Toplum Ruh Sağlığı Merkezi</a:t>
            </a:r>
          </a:p>
          <a:p>
            <a:pPr marL="171450" indent="-171450" algn="l" fontAlgn="b">
              <a:lnSpc>
                <a:spcPct val="150000"/>
              </a:lnSpc>
              <a:buFont typeface="Wingdings" pitchFamily="2" charset="2"/>
              <a:buChar char="v"/>
            </a:pPr>
            <a:r>
              <a:rPr lang="tr-TR" sz="900" b="0" i="0" u="none" strike="noStrike" dirty="0">
                <a:ln>
                  <a:noFill/>
                </a:ln>
                <a:solidFill>
                  <a:schemeClr val="tx1"/>
                </a:solidFill>
                <a:effectLst/>
              </a:rPr>
              <a:t>Manisa Ruh Sağlığı ve Hastalıkları Hastanesi Toplum Ruh Sağlığı Merkezi</a:t>
            </a:r>
          </a:p>
          <a:p>
            <a:pPr marL="171450" indent="-171450" algn="l" fontAlgn="b">
              <a:lnSpc>
                <a:spcPct val="150000"/>
              </a:lnSpc>
              <a:buFont typeface="Wingdings" pitchFamily="2" charset="2"/>
              <a:buChar char="v"/>
            </a:pPr>
            <a:r>
              <a:rPr lang="tr-TR" sz="900" b="0" i="0" u="none" strike="noStrike" dirty="0">
                <a:ln>
                  <a:noFill/>
                </a:ln>
                <a:solidFill>
                  <a:schemeClr val="tx1"/>
                </a:solidFill>
                <a:effectLst/>
              </a:rPr>
              <a:t>Mardin Kızıltepe Devlet Hastanesi Toplum Ruh Sağlığı Merkezi</a:t>
            </a:r>
          </a:p>
          <a:p>
            <a:pPr marL="171450" indent="-171450" algn="l" fontAlgn="b">
              <a:lnSpc>
                <a:spcPct val="150000"/>
              </a:lnSpc>
              <a:buFont typeface="Wingdings" pitchFamily="2" charset="2"/>
              <a:buChar char="v"/>
            </a:pPr>
            <a:r>
              <a:rPr lang="tr-TR" sz="900" b="0" i="0" u="none" strike="noStrike" dirty="0">
                <a:ln>
                  <a:noFill/>
                </a:ln>
                <a:solidFill>
                  <a:schemeClr val="tx1"/>
                </a:solidFill>
                <a:effectLst/>
              </a:rPr>
              <a:t>Muğla Eğitim ve Araştırma Hastanesi Toplum Ruh Sağlığı Merkezi</a:t>
            </a:r>
          </a:p>
          <a:p>
            <a:pPr marL="171450" indent="-171450" algn="l" fontAlgn="b">
              <a:lnSpc>
                <a:spcPct val="150000"/>
              </a:lnSpc>
              <a:buFont typeface="Wingdings" pitchFamily="2" charset="2"/>
              <a:buChar char="v"/>
            </a:pPr>
            <a:r>
              <a:rPr lang="tr-TR" sz="900" b="0" i="0" u="none" strike="noStrike" dirty="0">
                <a:ln>
                  <a:noFill/>
                </a:ln>
                <a:solidFill>
                  <a:schemeClr val="tx1"/>
                </a:solidFill>
                <a:effectLst/>
              </a:rPr>
              <a:t>Amasya Recep </a:t>
            </a:r>
            <a:r>
              <a:rPr lang="tr-TR" sz="900" b="0" i="0" u="none" strike="noStrike" dirty="0" err="1">
                <a:ln>
                  <a:noFill/>
                </a:ln>
                <a:solidFill>
                  <a:schemeClr val="tx1"/>
                </a:solidFill>
                <a:effectLst/>
              </a:rPr>
              <a:t>Akyılmaz</a:t>
            </a:r>
            <a:r>
              <a:rPr lang="tr-TR" sz="900" b="0" i="0" u="none" strike="noStrike" dirty="0">
                <a:ln>
                  <a:noFill/>
                </a:ln>
                <a:solidFill>
                  <a:schemeClr val="tx1"/>
                </a:solidFill>
                <a:effectLst/>
              </a:rPr>
              <a:t> Toplum Ruh Sağlığı Merkezi</a:t>
            </a:r>
          </a:p>
          <a:p>
            <a:pPr marL="171450" indent="-171450" algn="l" fontAlgn="b">
              <a:lnSpc>
                <a:spcPct val="150000"/>
              </a:lnSpc>
              <a:buFont typeface="Wingdings" pitchFamily="2" charset="2"/>
              <a:buChar char="v"/>
            </a:pPr>
            <a:r>
              <a:rPr lang="tr-TR" sz="900" b="0" i="0" u="none" strike="noStrike" dirty="0">
                <a:ln>
                  <a:noFill/>
                </a:ln>
                <a:solidFill>
                  <a:schemeClr val="tx1"/>
                </a:solidFill>
                <a:effectLst/>
              </a:rPr>
              <a:t>Akdeniz Üniversitesi Psikiyatri Gündüz Hastanesi</a:t>
            </a:r>
          </a:p>
          <a:p>
            <a:pPr marL="171450" indent="-171450" algn="l" fontAlgn="b">
              <a:lnSpc>
                <a:spcPct val="150000"/>
              </a:lnSpc>
              <a:buFont typeface="Wingdings" pitchFamily="2" charset="2"/>
              <a:buChar char="v"/>
            </a:pPr>
            <a:r>
              <a:rPr lang="tr-TR" sz="900" b="0" i="0" u="none" strike="noStrike" dirty="0">
                <a:ln>
                  <a:noFill/>
                </a:ln>
                <a:solidFill>
                  <a:schemeClr val="tx1"/>
                </a:solidFill>
                <a:effectLst/>
              </a:rPr>
              <a:t>Kumluca İlçe Devlet Hastanesi Toplum Ruh Sağlığı Merkezi</a:t>
            </a:r>
          </a:p>
          <a:p>
            <a:pPr marL="171450" indent="-171450" algn="l" fontAlgn="b">
              <a:lnSpc>
                <a:spcPct val="150000"/>
              </a:lnSpc>
              <a:buFont typeface="Wingdings" pitchFamily="2" charset="2"/>
              <a:buChar char="v"/>
            </a:pPr>
            <a:r>
              <a:rPr lang="tr-TR" sz="900" b="0" i="0" u="none" strike="noStrike" dirty="0">
                <a:ln>
                  <a:noFill/>
                </a:ln>
                <a:solidFill>
                  <a:schemeClr val="tx1"/>
                </a:solidFill>
                <a:effectLst/>
              </a:rPr>
              <a:t>Kayseri Devlet Hastanesi Toplum Ruh Sağlığı Merkezi</a:t>
            </a:r>
          </a:p>
          <a:p>
            <a:pPr marL="171450" indent="-171450" algn="l" fontAlgn="b">
              <a:lnSpc>
                <a:spcPct val="150000"/>
              </a:lnSpc>
              <a:buFont typeface="Wingdings" pitchFamily="2" charset="2"/>
              <a:buChar char="v"/>
            </a:pPr>
            <a:r>
              <a:rPr lang="tr-TR" sz="900" b="0" i="0" u="none" strike="noStrike" dirty="0">
                <a:ln>
                  <a:noFill/>
                </a:ln>
                <a:solidFill>
                  <a:schemeClr val="tx1"/>
                </a:solidFill>
                <a:effectLst/>
              </a:rPr>
              <a:t>Batman Eğitim ve Araştırma Hastanesi Toplum Ruh Sağlığı Merkezi</a:t>
            </a:r>
          </a:p>
          <a:p>
            <a:pPr marL="171450" indent="-171450" algn="l" fontAlgn="b">
              <a:lnSpc>
                <a:spcPct val="150000"/>
              </a:lnSpc>
              <a:buFont typeface="Wingdings" pitchFamily="2" charset="2"/>
              <a:buChar char="v"/>
            </a:pPr>
            <a:r>
              <a:rPr lang="tr-TR" sz="900" b="0" i="0" u="none" strike="noStrike" dirty="0">
                <a:ln>
                  <a:noFill/>
                </a:ln>
                <a:solidFill>
                  <a:schemeClr val="tx1"/>
                </a:solidFill>
                <a:effectLst/>
              </a:rPr>
              <a:t>Sakarya Eğitim Araştırma Hastanesi İstasyon Toplum Ruh Sağlığı Merkezi</a:t>
            </a:r>
          </a:p>
          <a:p>
            <a:pPr marL="171450" indent="-171450" algn="l" fontAlgn="b">
              <a:lnSpc>
                <a:spcPct val="150000"/>
              </a:lnSpc>
              <a:buFont typeface="Wingdings" pitchFamily="2" charset="2"/>
              <a:buChar char="v"/>
            </a:pPr>
            <a:r>
              <a:rPr lang="tr-TR" sz="900" b="0" i="0" u="none" strike="noStrike" dirty="0">
                <a:ln>
                  <a:noFill/>
                </a:ln>
                <a:solidFill>
                  <a:schemeClr val="tx1"/>
                </a:solidFill>
                <a:effectLst/>
              </a:rPr>
              <a:t>Atatürk Devlet Hastanesi Toplum Ruh Sağlığı Merkezi</a:t>
            </a:r>
          </a:p>
          <a:p>
            <a:pPr marL="171450" indent="-171450" algn="l" fontAlgn="b">
              <a:lnSpc>
                <a:spcPct val="150000"/>
              </a:lnSpc>
              <a:buFont typeface="Wingdings" pitchFamily="2" charset="2"/>
              <a:buChar char="v"/>
            </a:pPr>
            <a:r>
              <a:rPr lang="tr-TR" sz="900" b="0" i="0" u="none" strike="noStrike" dirty="0">
                <a:ln>
                  <a:noFill/>
                </a:ln>
                <a:solidFill>
                  <a:schemeClr val="tx1"/>
                </a:solidFill>
                <a:effectLst/>
              </a:rPr>
              <a:t>Çorum Erol </a:t>
            </a:r>
            <a:r>
              <a:rPr lang="tr-TR" sz="900" b="0" i="0" u="none" strike="noStrike" dirty="0" err="1">
                <a:ln>
                  <a:noFill/>
                </a:ln>
                <a:solidFill>
                  <a:schemeClr val="tx1"/>
                </a:solidFill>
                <a:effectLst/>
              </a:rPr>
              <a:t>Olçok</a:t>
            </a:r>
            <a:r>
              <a:rPr lang="tr-TR" sz="900" b="0" i="0" u="none" strike="noStrike" dirty="0">
                <a:ln>
                  <a:noFill/>
                </a:ln>
                <a:solidFill>
                  <a:schemeClr val="tx1"/>
                </a:solidFill>
                <a:effectLst/>
              </a:rPr>
              <a:t> Eğitim Araştırma Hastanesi Toplum Ruh Sağlığı Merkezi</a:t>
            </a:r>
          </a:p>
          <a:p>
            <a:pPr marL="171450" indent="-171450" algn="l" fontAlgn="b">
              <a:lnSpc>
                <a:spcPct val="150000"/>
              </a:lnSpc>
              <a:buFont typeface="Wingdings" pitchFamily="2" charset="2"/>
              <a:buChar char="v"/>
            </a:pPr>
            <a:r>
              <a:rPr lang="tr-TR" sz="900" dirty="0"/>
              <a:t>Alaşehir Devlet Hastanesi Uçak Kardeşler Toplum Ruh Sağlığı Merkezi</a:t>
            </a:r>
            <a:endParaRPr lang="tr-TR" sz="900" b="0" i="0" u="none" strike="noStrike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indent="-171450" algn="l" rtl="0" eaLnBrk="1" fontAlgn="b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tr-TR" sz="900" u="none" strike="noStrike" kern="1200" dirty="0">
                <a:solidFill>
                  <a:srgbClr val="000000"/>
                </a:solidFill>
                <a:effectLst/>
                <a:ea typeface="Open Sans" panose="020B0606030504020204" pitchFamily="34" charset="0"/>
                <a:cs typeface="Calibri" panose="020F0502020204030204" pitchFamily="34" charset="0"/>
              </a:rPr>
              <a:t>Turgutlu Devlet Hastanesi Toplum Ruh Sağlığı Merkezi</a:t>
            </a:r>
            <a:endParaRPr lang="tr-TR" sz="900" u="none" strike="noStrike" dirty="0">
              <a:effectLst/>
            </a:endParaRPr>
          </a:p>
          <a:p>
            <a:pPr marL="171450" indent="-171450" algn="l" rtl="0" eaLnBrk="1" fontAlgn="b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tr-TR" sz="900" u="none" strike="noStrike" kern="1200" dirty="0">
                <a:solidFill>
                  <a:srgbClr val="000000"/>
                </a:solidFill>
                <a:effectLst/>
                <a:ea typeface="Open Sans" panose="020B0606030504020204" pitchFamily="34" charset="0"/>
                <a:cs typeface="Calibri" panose="020F0502020204030204" pitchFamily="34" charset="0"/>
              </a:rPr>
              <a:t>Adana Dr. Ekrem Tok Ruh Sağlığı ve Hastalıkları Hastanesi</a:t>
            </a:r>
            <a:endParaRPr lang="tr-TR" sz="900" u="none" strike="noStrike" dirty="0">
              <a:effectLst/>
            </a:endParaRPr>
          </a:p>
          <a:p>
            <a:pPr marL="171450" indent="-171450" algn="l" rtl="0" eaLnBrk="1" fontAlgn="b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tr-TR" sz="900" u="none" strike="noStrike" kern="1200" dirty="0">
                <a:solidFill>
                  <a:srgbClr val="000000"/>
                </a:solidFill>
                <a:effectLst/>
                <a:ea typeface="Open Sans" panose="020B0606030504020204" pitchFamily="34" charset="0"/>
                <a:cs typeface="Calibri" panose="020F0502020204030204" pitchFamily="34" charset="0"/>
              </a:rPr>
              <a:t>Sürmene Toplum Ruh Sağlığı Merkezi</a:t>
            </a:r>
            <a:endParaRPr lang="tr-TR" sz="900" u="none" strike="noStrike" dirty="0">
              <a:effectLst/>
            </a:endParaRPr>
          </a:p>
          <a:p>
            <a:pPr marL="171450" indent="-171450" algn="l" rtl="0" eaLnBrk="1" fontAlgn="b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tr-TR" sz="900" u="none" strike="noStrike" kern="1200" dirty="0">
                <a:solidFill>
                  <a:srgbClr val="000000"/>
                </a:solidFill>
                <a:effectLst/>
                <a:ea typeface="Open Sans" panose="020B0606030504020204" pitchFamily="34" charset="0"/>
                <a:cs typeface="Calibri" panose="020F0502020204030204" pitchFamily="34" charset="0"/>
              </a:rPr>
              <a:t>Erenköy Ruh ve Sinir Hastalıkları Eğitim ve Araştırma Hastanesi Kadıköy TRSM</a:t>
            </a:r>
            <a:endParaRPr lang="tr-TR" sz="900" u="none" strike="noStrike" dirty="0">
              <a:effectLst/>
            </a:endParaRPr>
          </a:p>
          <a:p>
            <a:pPr marL="171450" indent="-171450" algn="l" rtl="0" eaLnBrk="1" fontAlgn="b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tr-TR" sz="900" u="none" strike="noStrike" kern="1200" dirty="0">
                <a:solidFill>
                  <a:srgbClr val="000000"/>
                </a:solidFill>
                <a:effectLst/>
                <a:ea typeface="Open Sans" panose="020B0606030504020204" pitchFamily="34" charset="0"/>
                <a:cs typeface="Calibri" panose="020F0502020204030204" pitchFamily="34" charset="0"/>
              </a:rPr>
              <a:t>Elazığ Ruh Sağlığı ve Hastalıkları Hastanesi</a:t>
            </a:r>
            <a:endParaRPr lang="tr-TR" sz="900" u="none" strike="noStrike" dirty="0">
              <a:effectLst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A61F7F69-D9FD-D7D2-EC43-4DF6E6030CB4}"/>
              </a:ext>
            </a:extLst>
          </p:cNvPr>
          <p:cNvSpPr txBox="1"/>
          <p:nvPr/>
        </p:nvSpPr>
        <p:spPr>
          <a:xfrm>
            <a:off x="4860032" y="6066878"/>
            <a:ext cx="11277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>
                <a:solidFill>
                  <a:srgbClr val="C00000"/>
                </a:solidFill>
              </a:rPr>
              <a:t>+54 Merkez..</a:t>
            </a:r>
          </a:p>
        </p:txBody>
      </p:sp>
    </p:spTree>
    <p:extLst>
      <p:ext uri="{BB962C8B-B14F-4D97-AF65-F5344CB8AC3E}">
        <p14:creationId xmlns:p14="http://schemas.microsoft.com/office/powerpoint/2010/main" val="14869714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3347864" y="1844824"/>
            <a:ext cx="3528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b="1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TEŞEKKÜRLER…</a:t>
            </a:r>
            <a:endParaRPr lang="tr-TR" sz="3600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2DDD219-89AE-E1D2-8CF1-A9D18D7FF1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636912"/>
            <a:ext cx="2394302" cy="3861048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A7889750-F1E7-58C4-B24B-D991067EDB08}"/>
              </a:ext>
            </a:extLst>
          </p:cNvPr>
          <p:cNvSpPr txBox="1"/>
          <p:nvPr/>
        </p:nvSpPr>
        <p:spPr>
          <a:xfrm rot="16200000">
            <a:off x="6503114" y="365812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0" i="0" dirty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EM-162990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13467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611560" y="1772816"/>
            <a:ext cx="8064896" cy="3789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rgbClr val="2381C8"/>
                </a:solidFill>
                <a:latin typeface="Calibri" charset="-94"/>
                <a:ea typeface="Calibri" charset="-94"/>
                <a:cs typeface="Calibri" charset="-94"/>
              </a:rPr>
              <a:t>“Tedavi İş Birliği </a:t>
            </a:r>
            <a:r>
              <a:rPr lang="tr-TR" sz="2800" b="1" dirty="0" err="1">
                <a:solidFill>
                  <a:srgbClr val="2381C8"/>
                </a:solidFill>
                <a:latin typeface="Calibri" charset="-94"/>
                <a:ea typeface="Calibri" charset="-94"/>
                <a:cs typeface="Calibri" charset="-94"/>
              </a:rPr>
              <a:t>Portalı</a:t>
            </a:r>
            <a:r>
              <a:rPr lang="tr-TR" sz="2800" b="1" dirty="0">
                <a:solidFill>
                  <a:srgbClr val="2381C8"/>
                </a:solidFill>
                <a:latin typeface="Calibri" charset="-94"/>
                <a:ea typeface="Calibri" charset="-94"/>
                <a:cs typeface="Calibri" charset="-94"/>
              </a:rPr>
              <a:t>” nın amacı nedir?</a:t>
            </a:r>
          </a:p>
          <a:p>
            <a:br>
              <a:rPr lang="tr-TR" dirty="0">
                <a:solidFill>
                  <a:srgbClr val="454545"/>
                </a:solidFill>
                <a:latin typeface="Helvetica" charset="-94"/>
              </a:rPr>
            </a:br>
            <a:endParaRPr lang="tr-TR" dirty="0">
              <a:solidFill>
                <a:srgbClr val="454545"/>
              </a:solidFill>
              <a:latin typeface="Helvetica" charset="-94"/>
            </a:endParaRPr>
          </a:p>
          <a:p>
            <a:pPr>
              <a:lnSpc>
                <a:spcPct val="150000"/>
              </a:lnSpc>
            </a:pPr>
            <a:r>
              <a:rPr lang="tr-T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Tedavi</a:t>
            </a:r>
            <a:r>
              <a:rPr lang="tr-TR" b="1" dirty="0"/>
              <a:t> </a:t>
            </a:r>
            <a:r>
              <a:rPr lang="tr-T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İş Birliği </a:t>
            </a:r>
            <a:r>
              <a:rPr lang="tr-TR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Portalı</a:t>
            </a:r>
            <a:r>
              <a:rPr lang="tr-T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, şizofreni hastalarının tedaviye uyum süreçlerini desteklemek amacıyla 2010 yılından itibaren kullanılan; </a:t>
            </a:r>
            <a:r>
              <a:rPr lang="tr-TR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JANSSEN</a:t>
            </a:r>
            <a:r>
              <a:rPr lang="tr-T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 ve</a:t>
            </a:r>
            <a:r>
              <a:rPr lang="tr-TR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 HORİZON </a:t>
            </a:r>
            <a:r>
              <a:rPr lang="tr-T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iş birliğinde hastane ve toplum ruh sağlığı merkezlerinin kullanımına</a:t>
            </a:r>
            <a:r>
              <a:rPr lang="tr-TR" sz="2400" b="1" dirty="0">
                <a:solidFill>
                  <a:srgbClr val="FF0000"/>
                </a:solidFill>
                <a:latin typeface="Calibri" charset="-94"/>
              </a:rPr>
              <a:t> ücretsiz </a:t>
            </a:r>
            <a:r>
              <a:rPr lang="tr-T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olarak sunulan sağlık </a:t>
            </a:r>
            <a:r>
              <a:rPr lang="tr-TR" sz="2400" b="1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çıktısının çözümüdür. 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i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547351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683568" y="1681177"/>
            <a:ext cx="4824536" cy="4343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rgbClr val="2381C8"/>
                </a:solidFill>
                <a:latin typeface="Calibri" charset="-94"/>
                <a:ea typeface="Calibri" charset="-94"/>
                <a:cs typeface="Calibri" charset="-94"/>
              </a:rPr>
              <a:t>“Tedavi İş Birliği </a:t>
            </a:r>
            <a:r>
              <a:rPr lang="tr-TR" sz="2800" b="1" dirty="0" err="1">
                <a:solidFill>
                  <a:srgbClr val="2381C8"/>
                </a:solidFill>
                <a:latin typeface="Calibri" charset="-94"/>
                <a:ea typeface="Calibri" charset="-94"/>
                <a:cs typeface="Calibri" charset="-94"/>
              </a:rPr>
              <a:t>Portalı</a:t>
            </a:r>
            <a:r>
              <a:rPr lang="tr-TR" sz="2800" b="1" dirty="0">
                <a:solidFill>
                  <a:srgbClr val="2381C8"/>
                </a:solidFill>
                <a:latin typeface="Calibri" charset="-94"/>
                <a:ea typeface="Calibri" charset="-94"/>
                <a:cs typeface="Calibri" charset="-94"/>
              </a:rPr>
              <a:t>” nedir?</a:t>
            </a:r>
          </a:p>
          <a:p>
            <a:br>
              <a:rPr lang="tr-TR" dirty="0">
                <a:solidFill>
                  <a:srgbClr val="454545"/>
                </a:solidFill>
                <a:latin typeface="Helvetica" charset="-94"/>
              </a:rPr>
            </a:br>
            <a:endParaRPr lang="tr-TR" dirty="0">
              <a:solidFill>
                <a:srgbClr val="454545"/>
              </a:solidFill>
              <a:latin typeface="Helvetica" charset="-94"/>
            </a:endParaRPr>
          </a:p>
          <a:p>
            <a:pPr>
              <a:lnSpc>
                <a:spcPct val="150000"/>
              </a:lnSpc>
            </a:pPr>
            <a:r>
              <a:rPr lang="tr-T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  <a:ea typeface="Calibri" charset="-94"/>
                <a:cs typeface="Calibri" charset="-94"/>
              </a:rPr>
              <a:t>Tedavi İş Birliği </a:t>
            </a:r>
            <a:r>
              <a:rPr lang="tr-TR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  <a:ea typeface="Calibri" charset="-94"/>
                <a:cs typeface="Calibri" charset="-94"/>
              </a:rPr>
              <a:t>Portalı</a:t>
            </a:r>
            <a:r>
              <a:rPr lang="tr-T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  <a:ea typeface="Calibri" charset="-94"/>
                <a:cs typeface="Calibri" charset="-94"/>
              </a:rPr>
              <a:t>, şizofreni hastalarının tedaviye uyum süreçlerini desteklemek amacıyla hazırlanan web tabanlı bir platform ve IVR (Interactive Voice </a:t>
            </a:r>
            <a:r>
              <a:rPr lang="tr-TR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  <a:ea typeface="Calibri" charset="-94"/>
                <a:cs typeface="Calibri" charset="-94"/>
              </a:rPr>
              <a:t>Response</a:t>
            </a:r>
            <a:r>
              <a:rPr lang="tr-T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  <a:ea typeface="Calibri" charset="-94"/>
                <a:cs typeface="Calibri" charset="-94"/>
              </a:rPr>
              <a:t>) sistemidir.</a:t>
            </a:r>
            <a:endParaRPr lang="tr-TR" sz="2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charset="-94"/>
              <a:ea typeface="Calibri" charset="-94"/>
              <a:cs typeface="Calibri" charset="-94"/>
            </a:endParaRPr>
          </a:p>
        </p:txBody>
      </p:sp>
      <p:pic>
        <p:nvPicPr>
          <p:cNvPr id="3" name="Resim 2" descr="ışık, çizim içeren bir resim&#10;&#10;Açıklama otomatik olarak oluşturuldu">
            <a:extLst>
              <a:ext uri="{FF2B5EF4-FFF2-40B4-BE49-F238E27FC236}">
                <a16:creationId xmlns:a16="http://schemas.microsoft.com/office/drawing/2014/main" id="{798FC5C3-82D1-439E-9D42-81CD9660E6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852936"/>
            <a:ext cx="2952328" cy="2952328"/>
          </a:xfrm>
          <a:prstGeom prst="rect">
            <a:avLst/>
          </a:prstGeom>
          <a:solidFill>
            <a:srgbClr val="2381C8">
              <a:alpha val="50000"/>
            </a:srgbClr>
          </a:solidFill>
        </p:spPr>
      </p:pic>
    </p:spTree>
    <p:extLst>
      <p:ext uri="{BB962C8B-B14F-4D97-AF65-F5344CB8AC3E}">
        <p14:creationId xmlns:p14="http://schemas.microsoft.com/office/powerpoint/2010/main" val="1284875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647564" y="1988840"/>
            <a:ext cx="7848872" cy="3235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rgbClr val="2381C8"/>
                </a:solidFill>
                <a:latin typeface="Calibri" charset="-94"/>
                <a:ea typeface="Calibri" charset="-94"/>
                <a:cs typeface="Calibri" charset="-94"/>
              </a:rPr>
              <a:t>“Tedavi İş Birliği </a:t>
            </a:r>
            <a:r>
              <a:rPr lang="tr-TR" sz="2800" b="1" dirty="0" err="1">
                <a:solidFill>
                  <a:srgbClr val="2381C8"/>
                </a:solidFill>
                <a:latin typeface="Calibri" charset="-94"/>
                <a:ea typeface="Calibri" charset="-94"/>
                <a:cs typeface="Calibri" charset="-94"/>
              </a:rPr>
              <a:t>Portalı</a:t>
            </a:r>
            <a:r>
              <a:rPr lang="tr-TR" sz="2800" b="1" dirty="0">
                <a:solidFill>
                  <a:srgbClr val="2381C8"/>
                </a:solidFill>
                <a:latin typeface="Calibri" charset="-94"/>
                <a:ea typeface="Calibri" charset="-94"/>
                <a:cs typeface="Calibri" charset="-94"/>
              </a:rPr>
              <a:t>” nasıl çalışır?</a:t>
            </a:r>
          </a:p>
          <a:p>
            <a:br>
              <a:rPr lang="tr-TR" dirty="0">
                <a:solidFill>
                  <a:srgbClr val="454545"/>
                </a:solidFill>
                <a:latin typeface="Helvetica" charset="-94"/>
              </a:rPr>
            </a:br>
            <a:endParaRPr lang="tr-TR" dirty="0">
              <a:solidFill>
                <a:srgbClr val="454545"/>
              </a:solidFill>
              <a:latin typeface="Helvetica" charset="-94"/>
            </a:endParaRPr>
          </a:p>
          <a:p>
            <a:pPr>
              <a:lnSpc>
                <a:spcPct val="150000"/>
              </a:lnSpc>
            </a:pPr>
            <a:r>
              <a:rPr lang="tr-T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  <a:ea typeface="Calibri" charset="-94"/>
                <a:cs typeface="Calibri" charset="-94"/>
              </a:rPr>
              <a:t>Merkezler tarafından sisteme kaydedilen </a:t>
            </a:r>
            <a:r>
              <a:rPr lang="tr-TR" sz="24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  <a:ea typeface="Calibri" charset="-94"/>
                <a:cs typeface="Calibri" charset="-94"/>
              </a:rPr>
              <a:t>hasta yakınları</a:t>
            </a:r>
            <a:r>
              <a:rPr lang="tr-T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  <a:ea typeface="Calibri" charset="-94"/>
                <a:cs typeface="Calibri" charset="-94"/>
              </a:rPr>
              <a:t>, hastalarının tedavi ve randevu periyodları geldiğinde sistem tarafından </a:t>
            </a:r>
            <a:r>
              <a:rPr lang="tr-TR" sz="2400" b="1" dirty="0">
                <a:solidFill>
                  <a:srgbClr val="FF0000"/>
                </a:solidFill>
                <a:latin typeface="Calibri" charset="-94"/>
              </a:rPr>
              <a:t>0850 309 91 40 </a:t>
            </a:r>
            <a:r>
              <a:rPr lang="tr-T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numarasından tek yönlü olarak aranır. </a:t>
            </a:r>
            <a:r>
              <a:rPr lang="tr-TR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charset="-94"/>
                <a:ea typeface="Calibri" charset="-94"/>
                <a:cs typeface="Calibri" charset="-94"/>
              </a:rPr>
              <a:t>Tüm aramalar merkezlerin kendi adına yapılır.</a:t>
            </a:r>
          </a:p>
        </p:txBody>
      </p:sp>
    </p:spTree>
    <p:extLst>
      <p:ext uri="{BB962C8B-B14F-4D97-AF65-F5344CB8AC3E}">
        <p14:creationId xmlns:p14="http://schemas.microsoft.com/office/powerpoint/2010/main" val="214800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710956" y="2348880"/>
            <a:ext cx="4464496" cy="3913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  <a:ea typeface="Calibri" charset="-94"/>
                <a:cs typeface="Calibri" charset="-94"/>
              </a:rPr>
              <a:t>Sisteme kaydedilecek hasta yakınlarına, menüdeki «ONAM FORMU» sekmesindeki formun çıktısı alınarak </a:t>
            </a:r>
            <a:r>
              <a:rPr lang="tr-TR" sz="2400" b="1" dirty="0">
                <a:solidFill>
                  <a:srgbClr val="FF0000"/>
                </a:solidFill>
                <a:latin typeface="Calibri" charset="-94"/>
              </a:rPr>
              <a:t>0850 309 91 40 </a:t>
            </a:r>
            <a:r>
              <a:rPr lang="tr-T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numarasından aranacaklarına dair bilgilendirme ile imzaları alınabilir.</a:t>
            </a:r>
            <a:endParaRPr lang="tr-TR" sz="2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charset="-94"/>
              <a:ea typeface="Calibri" charset="-94"/>
              <a:cs typeface="Calibri" charset="-94"/>
            </a:endParaRP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CB17A5DF-89D1-777D-6783-ABD73D0D8887}"/>
              </a:ext>
            </a:extLst>
          </p:cNvPr>
          <p:cNvSpPr txBox="1"/>
          <p:nvPr/>
        </p:nvSpPr>
        <p:spPr>
          <a:xfrm>
            <a:off x="429046" y="1412776"/>
            <a:ext cx="77433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rgbClr val="2381C8"/>
                </a:solidFill>
                <a:latin typeface="Calibri" charset="-94"/>
                <a:cs typeface="Calibri" charset="-94"/>
              </a:rPr>
              <a:t>“Tedavi İş Birliği </a:t>
            </a:r>
            <a:r>
              <a:rPr lang="tr-TR" sz="2800" b="1" dirty="0" err="1">
                <a:solidFill>
                  <a:srgbClr val="2381C8"/>
                </a:solidFill>
                <a:latin typeface="Calibri" charset="-94"/>
                <a:cs typeface="Calibri" charset="-94"/>
              </a:rPr>
              <a:t>Portalı</a:t>
            </a:r>
            <a:r>
              <a:rPr lang="tr-TR" sz="2800" b="1" dirty="0">
                <a:solidFill>
                  <a:srgbClr val="2381C8"/>
                </a:solidFill>
                <a:latin typeface="Calibri" charset="-94"/>
                <a:cs typeface="Calibri" charset="-94"/>
              </a:rPr>
              <a:t>” nasıl çalışır?</a:t>
            </a:r>
          </a:p>
        </p:txBody>
      </p:sp>
      <p:pic>
        <p:nvPicPr>
          <p:cNvPr id="3" name="Resim 2" descr="metin, ekran görüntüsü, yazı tipi, sayı, numara içeren bir resim&#10;&#10;Açıklama otomatik olarak oluşturuldu">
            <a:extLst>
              <a:ext uri="{FF2B5EF4-FFF2-40B4-BE49-F238E27FC236}">
                <a16:creationId xmlns:a16="http://schemas.microsoft.com/office/drawing/2014/main" id="{9FCFAE95-DD06-3F09-226C-2D52D65740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1" t="2211" r="3107" b="921"/>
          <a:stretch/>
        </p:blipFill>
        <p:spPr>
          <a:xfrm>
            <a:off x="491517" y="2564904"/>
            <a:ext cx="4092935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295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67544" y="1268760"/>
            <a:ext cx="784887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rgbClr val="2381C8"/>
                </a:solidFill>
                <a:latin typeface="Calibri" charset="-94"/>
                <a:ea typeface="Calibri" charset="-94"/>
                <a:cs typeface="Calibri" charset="-94"/>
              </a:rPr>
              <a:t>Hangi aramalar yapılabilir?</a:t>
            </a:r>
            <a:endParaRPr lang="tr-TR" sz="1200" b="1" dirty="0">
              <a:solidFill>
                <a:srgbClr val="2381C8"/>
              </a:solidFill>
              <a:latin typeface="Calibri" charset="-94"/>
              <a:ea typeface="Calibri" charset="-94"/>
              <a:cs typeface="Calibri" charset="-94"/>
            </a:endParaRPr>
          </a:p>
          <a:p>
            <a:endParaRPr lang="tr-TR" sz="1000" dirty="0">
              <a:solidFill>
                <a:srgbClr val="454545"/>
              </a:solidFill>
              <a:latin typeface="Helvetica" charset="-94"/>
            </a:endParaRPr>
          </a:p>
          <a:p>
            <a:pPr marL="342900" indent="-342900">
              <a:lnSpc>
                <a:spcPct val="150000"/>
              </a:lnSpc>
              <a:buFont typeface="Arial" charset="-94"/>
              <a:buChar char="•"/>
            </a:pPr>
            <a:r>
              <a:rPr lang="tr-TR" sz="2000" b="1" dirty="0">
                <a:solidFill>
                  <a:srgbClr val="454545"/>
                </a:solidFill>
                <a:latin typeface="Calibri" charset="-94"/>
                <a:ea typeface="Calibri" charset="-94"/>
                <a:cs typeface="Calibri" charset="-94"/>
              </a:rPr>
              <a:t>Randevu</a:t>
            </a:r>
          </a:p>
          <a:p>
            <a:pPr marL="342900" indent="-342900">
              <a:lnSpc>
                <a:spcPct val="150000"/>
              </a:lnSpc>
              <a:buFont typeface="Arial" charset="-94"/>
              <a:buChar char="•"/>
            </a:pPr>
            <a:r>
              <a:rPr lang="tr-TR" sz="2000" b="1" dirty="0">
                <a:solidFill>
                  <a:srgbClr val="454545"/>
                </a:solidFill>
                <a:latin typeface="Calibri" charset="-94"/>
                <a:ea typeface="Calibri" charset="-94"/>
                <a:cs typeface="Calibri" charset="-94"/>
              </a:rPr>
              <a:t>Enjeksiyon</a:t>
            </a:r>
          </a:p>
          <a:p>
            <a:pPr marL="342900" indent="-342900">
              <a:lnSpc>
                <a:spcPct val="150000"/>
              </a:lnSpc>
              <a:buFont typeface="Arial" charset="-94"/>
              <a:buChar char="•"/>
            </a:pPr>
            <a:r>
              <a:rPr lang="tr-TR" sz="2000" b="1" dirty="0">
                <a:solidFill>
                  <a:srgbClr val="454545"/>
                </a:solidFill>
                <a:latin typeface="Calibri" charset="-94"/>
                <a:ea typeface="Calibri" charset="-94"/>
                <a:cs typeface="Calibri" charset="-94"/>
              </a:rPr>
              <a:t>Terapi</a:t>
            </a:r>
          </a:p>
          <a:p>
            <a:pPr marL="342900" indent="-342900">
              <a:lnSpc>
                <a:spcPct val="150000"/>
              </a:lnSpc>
              <a:buFont typeface="Arial" charset="-94"/>
              <a:buChar char="•"/>
            </a:pPr>
            <a:r>
              <a:rPr lang="tr-TR" sz="2000" b="1" dirty="0">
                <a:solidFill>
                  <a:srgbClr val="454545"/>
                </a:solidFill>
                <a:latin typeface="Calibri" charset="-94"/>
                <a:ea typeface="Calibri" charset="-94"/>
                <a:cs typeface="Calibri" charset="-94"/>
              </a:rPr>
              <a:t>Aile Eğitimi</a:t>
            </a:r>
          </a:p>
          <a:p>
            <a:pPr marL="342900" indent="-342900">
              <a:lnSpc>
                <a:spcPct val="150000"/>
              </a:lnSpc>
              <a:buFont typeface="Arial" charset="-94"/>
              <a:buChar char="•"/>
            </a:pPr>
            <a:r>
              <a:rPr lang="tr-TR" sz="2000" b="1" dirty="0">
                <a:solidFill>
                  <a:srgbClr val="454545"/>
                </a:solidFill>
                <a:latin typeface="Calibri" charset="-94"/>
                <a:ea typeface="Calibri" charset="-94"/>
                <a:cs typeface="Calibri" charset="-94"/>
              </a:rPr>
              <a:t>Rapor Hatırlatma</a:t>
            </a:r>
          </a:p>
          <a:p>
            <a:pPr marL="342900" indent="-342900">
              <a:lnSpc>
                <a:spcPct val="150000"/>
              </a:lnSpc>
              <a:buFont typeface="Arial" charset="-94"/>
              <a:buChar char="•"/>
            </a:pPr>
            <a:r>
              <a:rPr lang="tr-TR" sz="2000" b="1" dirty="0">
                <a:solidFill>
                  <a:srgbClr val="454545"/>
                </a:solidFill>
                <a:latin typeface="Calibri" charset="-94"/>
                <a:ea typeface="Calibri" charset="-94"/>
                <a:cs typeface="Calibri" charset="-94"/>
              </a:rPr>
              <a:t>Kan Tahlili</a:t>
            </a:r>
          </a:p>
          <a:p>
            <a:endParaRPr lang="tr-TR" sz="2000" dirty="0">
              <a:solidFill>
                <a:srgbClr val="454545"/>
              </a:solidFill>
              <a:latin typeface="Calibri" charset="-94"/>
              <a:ea typeface="Calibri" charset="-94"/>
              <a:cs typeface="Calibri" charset="-94"/>
            </a:endParaRPr>
          </a:p>
          <a:p>
            <a:endParaRPr lang="tr-TR" sz="2000" dirty="0">
              <a:solidFill>
                <a:srgbClr val="454545"/>
              </a:solidFill>
              <a:latin typeface="Calibri" charset="-94"/>
              <a:ea typeface="Calibri" charset="-94"/>
              <a:cs typeface="Calibri" charset="-94"/>
            </a:endParaRPr>
          </a:p>
          <a:p>
            <a:r>
              <a:rPr lang="tr-TR" sz="2000" dirty="0">
                <a:solidFill>
                  <a:srgbClr val="454545"/>
                </a:solidFill>
                <a:latin typeface="Calibri" charset="-94"/>
                <a:ea typeface="Calibri" charset="-94"/>
                <a:cs typeface="Calibri" charset="-94"/>
              </a:rPr>
              <a:t>Son eklenen İlaç Raporu ve Kan Tahlili hatırlatma anonsları ile 6 anons mevcuttur. Merkezler ihtiyacı </a:t>
            </a:r>
            <a:r>
              <a:rPr lang="tr-TR" sz="2000">
                <a:solidFill>
                  <a:srgbClr val="454545"/>
                </a:solidFill>
                <a:latin typeface="Calibri" charset="-94"/>
                <a:ea typeface="Calibri" charset="-94"/>
                <a:cs typeface="Calibri" charset="-94"/>
              </a:rPr>
              <a:t>olanı kullanabilir.</a:t>
            </a:r>
            <a:endParaRPr lang="tr-TR" sz="2000" dirty="0">
              <a:solidFill>
                <a:schemeClr val="tx1">
                  <a:lumMod val="65000"/>
                  <a:lumOff val="35000"/>
                </a:schemeClr>
              </a:solidFill>
              <a:latin typeface="Calibri" charset="-94"/>
              <a:ea typeface="Calibri" charset="-94"/>
              <a:cs typeface="Calibri" charset="-94"/>
            </a:endParaRPr>
          </a:p>
        </p:txBody>
      </p:sp>
      <p:pic>
        <p:nvPicPr>
          <p:cNvPr id="5" name="Resim 4" descr="oyuncak içeren bir resim&#10;&#10;Açıklama otomatik olarak oluşturuldu">
            <a:extLst>
              <a:ext uri="{FF2B5EF4-FFF2-40B4-BE49-F238E27FC236}">
                <a16:creationId xmlns:a16="http://schemas.microsoft.com/office/drawing/2014/main" id="{B1575D4F-FB09-4B19-B055-5572D39FAF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454" y="908720"/>
            <a:ext cx="3177546" cy="317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660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67544" y="1268760"/>
            <a:ext cx="7848872" cy="5092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rgbClr val="2381C8"/>
                </a:solidFill>
                <a:latin typeface="Calibri" charset="-94"/>
                <a:ea typeface="Calibri" charset="-94"/>
                <a:cs typeface="Calibri" charset="-94"/>
              </a:rPr>
              <a:t>Anons Örnekleri</a:t>
            </a:r>
            <a:endParaRPr lang="tr-TR" sz="1200" b="1" dirty="0">
              <a:solidFill>
                <a:srgbClr val="2381C8"/>
              </a:solidFill>
              <a:latin typeface="Calibri" charset="-94"/>
              <a:ea typeface="Calibri" charset="-94"/>
              <a:cs typeface="Calibri" charset="-94"/>
            </a:endParaRPr>
          </a:p>
          <a:p>
            <a:endParaRPr lang="tr-TR" sz="1000" dirty="0">
              <a:solidFill>
                <a:srgbClr val="454545"/>
              </a:solidFill>
              <a:latin typeface="Helvetica" charset="-94"/>
            </a:endParaRPr>
          </a:p>
          <a:p>
            <a:pPr marL="342900" indent="-342900">
              <a:lnSpc>
                <a:spcPct val="200000"/>
              </a:lnSpc>
              <a:buFont typeface="Arial" charset="-94"/>
              <a:buChar char="•"/>
            </a:pPr>
            <a:r>
              <a:rPr lang="tr-TR" sz="2000" b="1" dirty="0">
                <a:solidFill>
                  <a:srgbClr val="454545"/>
                </a:solidFill>
                <a:latin typeface="Calibri" charset="-94"/>
                <a:ea typeface="Calibri" charset="-94"/>
                <a:cs typeface="Calibri" charset="-94"/>
              </a:rPr>
              <a:t>Önceki gün araması</a:t>
            </a:r>
          </a:p>
          <a:p>
            <a:pPr marL="342900" indent="-342900">
              <a:lnSpc>
                <a:spcPct val="200000"/>
              </a:lnSpc>
              <a:buFont typeface="Arial" charset="-94"/>
              <a:buChar char="•"/>
            </a:pPr>
            <a:r>
              <a:rPr lang="tr-TR" sz="2000" b="1" dirty="0">
                <a:solidFill>
                  <a:srgbClr val="454545"/>
                </a:solidFill>
                <a:latin typeface="Calibri" charset="-94"/>
                <a:ea typeface="Calibri" charset="-94"/>
                <a:cs typeface="Calibri" charset="-94"/>
              </a:rPr>
              <a:t>Randevu veya enjeksiyon günü araması</a:t>
            </a:r>
          </a:p>
          <a:p>
            <a:pPr marL="342900" indent="-342900">
              <a:lnSpc>
                <a:spcPct val="200000"/>
              </a:lnSpc>
              <a:buFont typeface="Arial" charset="-94"/>
              <a:buChar char="•"/>
            </a:pPr>
            <a:r>
              <a:rPr lang="tr-TR" sz="2000" b="1" dirty="0">
                <a:solidFill>
                  <a:srgbClr val="454545"/>
                </a:solidFill>
                <a:latin typeface="Calibri" charset="-94"/>
                <a:ea typeface="Calibri" charset="-94"/>
                <a:cs typeface="Calibri" charset="-94"/>
              </a:rPr>
              <a:t>Sonraki gün araması</a:t>
            </a:r>
          </a:p>
          <a:p>
            <a:pPr marL="342900" indent="-342900">
              <a:lnSpc>
                <a:spcPct val="200000"/>
              </a:lnSpc>
              <a:buFont typeface="Arial" charset="-94"/>
              <a:buChar char="•"/>
            </a:pPr>
            <a:r>
              <a:rPr lang="tr-TR" sz="2000" b="1" dirty="0">
                <a:solidFill>
                  <a:srgbClr val="454545"/>
                </a:solidFill>
                <a:latin typeface="Calibri" charset="-94"/>
                <a:ea typeface="Calibri" charset="-94"/>
                <a:cs typeface="Calibri" charset="-94"/>
              </a:rPr>
              <a:t>1’i Tuşlama                    </a:t>
            </a:r>
          </a:p>
          <a:p>
            <a:pPr marL="342900" indent="-342900">
              <a:lnSpc>
                <a:spcPct val="200000"/>
              </a:lnSpc>
              <a:buFont typeface="Arial" charset="-94"/>
              <a:buChar char="•"/>
            </a:pPr>
            <a:r>
              <a:rPr lang="tr-TR" sz="2000" b="1" dirty="0">
                <a:solidFill>
                  <a:srgbClr val="454545"/>
                </a:solidFill>
                <a:latin typeface="Calibri" charset="-94"/>
                <a:ea typeface="Calibri" charset="-94"/>
                <a:cs typeface="Calibri" charset="-94"/>
              </a:rPr>
              <a:t>2’yi Tuşlama</a:t>
            </a:r>
          </a:p>
          <a:p>
            <a:pPr lvl="2">
              <a:lnSpc>
                <a:spcPct val="150000"/>
              </a:lnSpc>
            </a:pPr>
            <a:endParaRPr lang="tr-TR" sz="2000" b="1" dirty="0">
              <a:solidFill>
                <a:srgbClr val="454545"/>
              </a:solidFill>
              <a:latin typeface="Calibri" charset="-94"/>
              <a:ea typeface="Calibri" charset="-94"/>
              <a:cs typeface="Calibri" charset="-94"/>
            </a:endParaRPr>
          </a:p>
          <a:p>
            <a:pPr marL="342900" lvl="2" indent="-342900">
              <a:lnSpc>
                <a:spcPct val="150000"/>
              </a:lnSpc>
              <a:buFont typeface="Arial" charset="-94"/>
              <a:buChar char="•"/>
            </a:pPr>
            <a:r>
              <a:rPr lang="tr-TR" sz="2000" b="1" dirty="0">
                <a:solidFill>
                  <a:srgbClr val="454545"/>
                </a:solidFill>
                <a:latin typeface="Calibri" charset="-94"/>
                <a:cs typeface="Calibri" charset="-94"/>
              </a:rPr>
              <a:t>İlaç rapor hatırlatması</a:t>
            </a:r>
          </a:p>
          <a:p>
            <a:pPr lvl="2">
              <a:lnSpc>
                <a:spcPct val="150000"/>
              </a:lnSpc>
            </a:pPr>
            <a:endParaRPr lang="tr-TR" sz="2000" b="1" dirty="0">
              <a:solidFill>
                <a:srgbClr val="454545"/>
              </a:solidFill>
              <a:latin typeface="Calibri" charset="-94"/>
              <a:ea typeface="Calibri" charset="-94"/>
              <a:cs typeface="Calibri" charset="-9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020272" y="4509120"/>
            <a:ext cx="1944216" cy="1944216"/>
          </a:xfrm>
          <a:prstGeom prst="rect">
            <a:avLst/>
          </a:prstGeom>
        </p:spPr>
      </p:pic>
      <p:pic>
        <p:nvPicPr>
          <p:cNvPr id="8" name="enjeksiyon öncesi">
            <a:hlinkClick r:id="" action="ppaction://media"/>
            <a:extLst>
              <a:ext uri="{FF2B5EF4-FFF2-40B4-BE49-F238E27FC236}">
                <a16:creationId xmlns:a16="http://schemas.microsoft.com/office/drawing/2014/main" id="{7E503C74-D8C9-497D-806A-BB061E1949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374766" y="1847976"/>
            <a:ext cx="609600" cy="609600"/>
          </a:xfrm>
          <a:prstGeom prst="rect">
            <a:avLst/>
          </a:prstGeom>
        </p:spPr>
      </p:pic>
      <p:pic>
        <p:nvPicPr>
          <p:cNvPr id="9" name="enjeksiyon günü">
            <a:hlinkClick r:id="" action="ppaction://media"/>
            <a:extLst>
              <a:ext uri="{FF2B5EF4-FFF2-40B4-BE49-F238E27FC236}">
                <a16:creationId xmlns:a16="http://schemas.microsoft.com/office/drawing/2014/main" id="{D0C22627-9441-4AE6-B14E-DFF08CA499E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540791" y="2661381"/>
            <a:ext cx="609600" cy="627216"/>
          </a:xfrm>
          <a:prstGeom prst="rect">
            <a:avLst/>
          </a:prstGeom>
        </p:spPr>
      </p:pic>
      <p:pic>
        <p:nvPicPr>
          <p:cNvPr id="10" name="enjeksiyon sonrası">
            <a:hlinkClick r:id="" action="ppaction://media"/>
            <a:extLst>
              <a:ext uri="{FF2B5EF4-FFF2-40B4-BE49-F238E27FC236}">
                <a16:creationId xmlns:a16="http://schemas.microsoft.com/office/drawing/2014/main" id="{F66F2E70-7278-4E69-8057-66B295402E5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356228" y="3244362"/>
            <a:ext cx="628138" cy="628138"/>
          </a:xfrm>
          <a:prstGeom prst="rect">
            <a:avLst/>
          </a:prstGeom>
        </p:spPr>
      </p:pic>
      <p:pic>
        <p:nvPicPr>
          <p:cNvPr id="11" name="1 tuşlama">
            <a:hlinkClick r:id="" action="ppaction://media"/>
            <a:extLst>
              <a:ext uri="{FF2B5EF4-FFF2-40B4-BE49-F238E27FC236}">
                <a16:creationId xmlns:a16="http://schemas.microsoft.com/office/drawing/2014/main" id="{58F6C904-F7E9-43B4-BF2D-F171CC017DA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339752" y="3807107"/>
            <a:ext cx="609600" cy="609600"/>
          </a:xfrm>
          <a:prstGeom prst="rect">
            <a:avLst/>
          </a:prstGeom>
        </p:spPr>
      </p:pic>
      <p:pic>
        <p:nvPicPr>
          <p:cNvPr id="12" name="2 tuşlama">
            <a:hlinkClick r:id="" action="ppaction://media"/>
            <a:extLst>
              <a:ext uri="{FF2B5EF4-FFF2-40B4-BE49-F238E27FC236}">
                <a16:creationId xmlns:a16="http://schemas.microsoft.com/office/drawing/2014/main" id="{2E90147E-8973-4150-BDB7-A4DF548F4F6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339752" y="4509120"/>
            <a:ext cx="609600" cy="609600"/>
          </a:xfrm>
          <a:prstGeom prst="rect">
            <a:avLst/>
          </a:prstGeom>
        </p:spPr>
      </p:pic>
      <p:pic>
        <p:nvPicPr>
          <p:cNvPr id="7" name="RAPOR_HATIRLATMA_ANONSU">
            <a:hlinkClick r:id="" action="ppaction://media"/>
            <a:extLst>
              <a:ext uri="{FF2B5EF4-FFF2-40B4-BE49-F238E27FC236}">
                <a16:creationId xmlns:a16="http://schemas.microsoft.com/office/drawing/2014/main" id="{BA516186-1FBF-4C63-7179-E335AC78B60B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74766" y="5348191"/>
            <a:ext cx="697454" cy="69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39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8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73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27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09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405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551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447764" y="1268760"/>
            <a:ext cx="424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 err="1">
                <a:solidFill>
                  <a:srgbClr val="2381C8"/>
                </a:solidFill>
                <a:latin typeface="Calibri" charset="-94"/>
                <a:ea typeface="Calibri" charset="-94"/>
                <a:cs typeface="Calibri" charset="-94"/>
              </a:rPr>
              <a:t>Portal’ın</a:t>
            </a:r>
            <a:r>
              <a:rPr lang="tr-TR" sz="2800" b="1" dirty="0">
                <a:solidFill>
                  <a:srgbClr val="2381C8"/>
                </a:solidFill>
                <a:latin typeface="Calibri" charset="-94"/>
                <a:ea typeface="Calibri" charset="-94"/>
                <a:cs typeface="Calibri" charset="-94"/>
              </a:rPr>
              <a:t> faydaları nelerdir?</a:t>
            </a:r>
            <a:endParaRPr lang="tr-TR" sz="1200" b="1" dirty="0">
              <a:solidFill>
                <a:srgbClr val="2381C8"/>
              </a:solidFill>
              <a:latin typeface="Calibri" charset="-94"/>
              <a:ea typeface="Calibri" charset="-94"/>
              <a:cs typeface="Calibri" charset="-94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3E5BFB0-30AB-4946-9C53-A88046AEB71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1540" y="2225544"/>
            <a:ext cx="8280920" cy="334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54984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2291</TotalTime>
  <Words>1123</Words>
  <Application>Microsoft Macintosh PowerPoint</Application>
  <PresentationFormat>Ekran Gösterisi (4:3)</PresentationFormat>
  <Paragraphs>138</Paragraphs>
  <Slides>25</Slides>
  <Notes>7</Notes>
  <HiddenSlides>0</HiddenSlides>
  <MMClips>6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32" baseType="lpstr">
      <vt:lpstr>Arial</vt:lpstr>
      <vt:lpstr>Calibri</vt:lpstr>
      <vt:lpstr>Gotham Narrow Medium</vt:lpstr>
      <vt:lpstr>Helvetica</vt:lpstr>
      <vt:lpstr>Open Sans</vt:lpstr>
      <vt:lpstr>Wingdings</vt:lpstr>
      <vt:lpstr>Ofis Teması</vt:lpstr>
      <vt:lpstr>PowerPoint Sunusu</vt:lpstr>
      <vt:lpstr>TEDAVİ UYUMUNDA HASTA YAKINININ ROLÜ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Gozde</dc:creator>
  <cp:lastModifiedBy>Can Öztırak</cp:lastModifiedBy>
  <cp:revision>187</cp:revision>
  <dcterms:created xsi:type="dcterms:W3CDTF">2013-02-20T08:08:14Z</dcterms:created>
  <dcterms:modified xsi:type="dcterms:W3CDTF">2024-07-31T09:27:48Z</dcterms:modified>
</cp:coreProperties>
</file>